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890" r:id="rId2"/>
    <p:sldId id="630" r:id="rId3"/>
    <p:sldId id="620" r:id="rId4"/>
    <p:sldId id="632" r:id="rId5"/>
    <p:sldId id="526" r:id="rId6"/>
    <p:sldId id="544" r:id="rId7"/>
    <p:sldId id="618" r:id="rId8"/>
    <p:sldId id="572" r:id="rId9"/>
    <p:sldId id="574" r:id="rId10"/>
    <p:sldId id="550" r:id="rId11"/>
    <p:sldId id="633" r:id="rId12"/>
    <p:sldId id="625" r:id="rId13"/>
    <p:sldId id="566" r:id="rId14"/>
    <p:sldId id="578" r:id="rId15"/>
    <p:sldId id="580" r:id="rId16"/>
    <p:sldId id="540" r:id="rId17"/>
    <p:sldId id="316" r:id="rId18"/>
    <p:sldId id="473" r:id="rId19"/>
    <p:sldId id="88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81"/>
    <a:srgbClr val="FFD13F"/>
    <a:srgbClr val="FFF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5307" autoAdjust="0"/>
  </p:normalViewPr>
  <p:slideViewPr>
    <p:cSldViewPr snapToGrid="0">
      <p:cViewPr varScale="1">
        <p:scale>
          <a:sx n="63" d="100"/>
          <a:sy n="63" d="100"/>
        </p:scale>
        <p:origin x="1224"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4352D-FF71-4B35-8DE4-01BAA69B0665}" type="datetimeFigureOut">
              <a:rPr lang="fr-FR" smtClean="0"/>
              <a:t>06/02/2026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CA221-1A5E-4883-B5DC-EA72465385F9}" type="slidenum">
              <a:rPr lang="fr-FR" smtClean="0"/>
              <a:t>‹N°›</a:t>
            </a:fld>
            <a:endParaRPr lang="fr-FR"/>
          </a:p>
        </p:txBody>
      </p:sp>
    </p:spTree>
    <p:extLst>
      <p:ext uri="{BB962C8B-B14F-4D97-AF65-F5344CB8AC3E}">
        <p14:creationId xmlns:p14="http://schemas.microsoft.com/office/powerpoint/2010/main" val="98826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5" y="4777194"/>
            <a:ext cx="5953125" cy="3908614"/>
          </a:xfrm>
        </p:spPr>
        <p:txBody>
          <a:bodyPr/>
          <a:lstStyle/>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Nous sommes créés pour voir Jésus et être plongés dans l’amour du Père et du Fils dans l’unité du Saint Esprit.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IMAGE ARRIVE SEULE/</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 Aujourd'hui nous voyons certes dans un miroir, d'une manière confuse,</a:t>
            </a:r>
            <a:r>
              <a:rPr lang="fr-FR" sz="1800"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mais alors nous verrons face à face.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Aujourd'hui, je connais d’une manière imparfaite ;</a:t>
            </a:r>
            <a:r>
              <a:rPr lang="fr-FR" sz="1800"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mais alors je connaîtrai comme je suis connu. » </a:t>
            </a:r>
            <a:r>
              <a:rPr lang="fr-FR" sz="1800" b="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r>
              <a:rPr lang="fr-FR" sz="1800" kern="1200" dirty="0">
                <a:effectLst/>
                <a:latin typeface="Calibri" panose="020F0502020204030204" pitchFamily="34" charset="0"/>
                <a:ea typeface="Calibri" panose="020F0502020204030204" pitchFamily="34" charset="0"/>
                <a:cs typeface="Calibri" panose="020F0502020204030204" pitchFamily="34" charset="0"/>
              </a:rPr>
              <a:t>1 Corinthiens 13,12)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CLIQUER/</a:t>
            </a:r>
            <a:r>
              <a:rPr lang="fr-FR" sz="1800" b="1" kern="1200" dirty="0">
                <a:effectLst/>
                <a:latin typeface="Calibri" panose="020F0502020204030204" pitchFamily="34" charset="0"/>
                <a:ea typeface="Calibri" panose="020F0502020204030204" pitchFamily="34" charset="0"/>
                <a:cs typeface="Calibri" panose="020F0502020204030204" pitchFamily="34" charset="0"/>
              </a:rPr>
              <a:t> « Nous serons semblables à Lui parce que nous le verrons tel qu’Il est ! » 1 Jn 3,2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effectLst/>
                <a:latin typeface="Calibri" panose="020F0502020204030204" pitchFamily="34" charset="0"/>
                <a:ea typeface="Calibri" panose="020F0502020204030204" pitchFamily="34" charset="0"/>
                <a:cs typeface="Calibri" panose="020F0502020204030204" pitchFamily="34" charset="0"/>
              </a:rPr>
              <a:t>Nous serons semblables à Lui parce que nous serons unis à Lui. De quelle manière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C</a:t>
            </a:r>
            <a:r>
              <a:rPr lang="fr-FR" sz="1800" kern="1200" dirty="0">
                <a:effectLst/>
                <a:latin typeface="Calibri" panose="020F0502020204030204" pitchFamily="34" charset="0"/>
                <a:ea typeface="Calibri" panose="020F0502020204030204" pitchFamily="34" charset="0"/>
                <a:cs typeface="Calibri" panose="020F0502020204030204" pitchFamily="34" charset="0"/>
              </a:rPr>
              <a:t>omme on l’entend à la messe pendant l’offertoire : </a:t>
            </a:r>
            <a:r>
              <a:rPr lang="fr-FR" sz="1800" b="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r>
              <a:rPr lang="fr-FR" sz="18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comme cette eau se mêle au vin, puissions-nous être unis à la divinité de celui qui a pris notre humanité »</a:t>
            </a:r>
            <a:r>
              <a:rPr lang="fr-FR" sz="1800" b="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a:t>
            </a:fld>
            <a:endParaRPr lang="fr-FR" dirty="0"/>
          </a:p>
        </p:txBody>
      </p:sp>
    </p:spTree>
    <p:extLst>
      <p:ext uri="{BB962C8B-B14F-4D97-AF65-F5344CB8AC3E}">
        <p14:creationId xmlns:p14="http://schemas.microsoft.com/office/powerpoint/2010/main" val="1912323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5" y="4472394"/>
            <a:ext cx="5953124" cy="3908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C’est quand même difficile de se représenter tout cela !</a:t>
            </a:r>
          </a:p>
          <a:p>
            <a:pPr algn="l"/>
            <a:endParaRPr lang="fr-FR" sz="1400" b="0" kern="1200" dirty="0">
              <a:solidFill>
                <a:schemeClr val="tx1"/>
              </a:solidFill>
              <a:effectLst/>
            </a:endParaRPr>
          </a:p>
          <a:p>
            <a:pPr algn="l"/>
            <a:r>
              <a:rPr lang="fr-FR" sz="1400" b="0" kern="1200" dirty="0">
                <a:solidFill>
                  <a:schemeClr val="tx1"/>
                </a:solidFill>
                <a:effectLst/>
              </a:rPr>
              <a:t>Oui, c’est inimaginable</a:t>
            </a:r>
            <a:r>
              <a:rPr lang="fr-FR" sz="1400" b="0" kern="1200" baseline="0" dirty="0">
                <a:solidFill>
                  <a:schemeClr val="tx1"/>
                </a:solidFill>
                <a:effectLst/>
              </a:rPr>
              <a:t> comme nous le confirme le CEC au § 1027 :</a:t>
            </a:r>
            <a:endParaRPr lang="fr-FR" sz="1400" b="1" kern="1200" dirty="0">
              <a:solidFill>
                <a:schemeClr val="tx1"/>
              </a:solidFill>
              <a:effectLst/>
            </a:endParaRPr>
          </a:p>
          <a:p>
            <a:pPr algn="ctr"/>
            <a:r>
              <a:rPr lang="fr-FR" sz="1400" b="1" kern="1200" dirty="0">
                <a:solidFill>
                  <a:schemeClr val="tx1"/>
                </a:solidFill>
                <a:effectLst/>
              </a:rPr>
              <a:t>« Ce mystère de communion bienheureuse avec Dieu </a:t>
            </a:r>
            <a:endParaRPr lang="fr-FR" sz="1400" kern="1200" dirty="0">
              <a:solidFill>
                <a:schemeClr val="tx1"/>
              </a:solidFill>
              <a:effectLst/>
            </a:endParaRPr>
          </a:p>
          <a:p>
            <a:pPr algn="ctr"/>
            <a:r>
              <a:rPr lang="fr-FR" sz="1400" b="1" kern="1200" dirty="0">
                <a:solidFill>
                  <a:schemeClr val="tx1"/>
                </a:solidFill>
                <a:effectLst/>
              </a:rPr>
              <a:t>et avec tous ceux qui sont dans le Christ </a:t>
            </a:r>
            <a:endParaRPr lang="fr-FR" sz="1400" kern="1200" dirty="0">
              <a:solidFill>
                <a:schemeClr val="tx1"/>
              </a:solidFill>
              <a:effectLst/>
            </a:endParaRPr>
          </a:p>
          <a:p>
            <a:pPr algn="ctr"/>
            <a:r>
              <a:rPr lang="fr-FR" sz="1400" b="1" kern="1200" dirty="0">
                <a:solidFill>
                  <a:schemeClr val="tx1"/>
                </a:solidFill>
                <a:effectLst/>
              </a:rPr>
              <a:t>dépasse toute compréhension, toute représentation.  </a:t>
            </a:r>
            <a:endParaRPr lang="fr-FR" sz="1400" kern="1200" dirty="0">
              <a:solidFill>
                <a:schemeClr val="tx1"/>
              </a:solidFill>
              <a:effectLst/>
            </a:endParaRPr>
          </a:p>
          <a:p>
            <a:pPr algn="ctr"/>
            <a:r>
              <a:rPr lang="fr-FR" sz="1400" b="1" kern="1200" dirty="0">
                <a:solidFill>
                  <a:schemeClr val="tx1"/>
                </a:solidFill>
                <a:effectLst/>
              </a:rPr>
              <a:t>L’Ecriture nous en parle en images : </a:t>
            </a:r>
            <a:endParaRPr lang="fr-FR" sz="1400" kern="1200" dirty="0">
              <a:solidFill>
                <a:schemeClr val="tx1"/>
              </a:solidFill>
              <a:effectLst/>
            </a:endParaRPr>
          </a:p>
          <a:p>
            <a:pPr algn="ctr"/>
            <a:r>
              <a:rPr lang="fr-FR" sz="1400" b="1" kern="1200" dirty="0">
                <a:solidFill>
                  <a:schemeClr val="tx1"/>
                </a:solidFill>
                <a:effectLst/>
              </a:rPr>
              <a:t>vie, lumière, paix, festin de noces, vin du royaume, </a:t>
            </a:r>
            <a:endParaRPr lang="fr-FR" sz="1400" kern="1200" dirty="0">
              <a:solidFill>
                <a:schemeClr val="tx1"/>
              </a:solidFill>
              <a:effectLst/>
            </a:endParaRPr>
          </a:p>
          <a:p>
            <a:pPr algn="ctr"/>
            <a:r>
              <a:rPr lang="fr-FR" sz="1400" b="1" kern="1200" dirty="0">
                <a:solidFill>
                  <a:schemeClr val="tx1"/>
                </a:solidFill>
                <a:effectLst/>
              </a:rPr>
              <a:t>maison du Père, Jérusalem céleste, Paradis »  </a:t>
            </a:r>
            <a:endParaRPr lang="fr-FR" sz="1400" kern="1200" dirty="0">
              <a:solidFill>
                <a:schemeClr val="tx1"/>
              </a:solidFill>
              <a:effectLst/>
            </a:endParaRPr>
          </a:p>
          <a:p>
            <a:pPr algn="ctr"/>
            <a:r>
              <a:rPr lang="fr-FR" sz="1400" b="1" kern="1200" dirty="0">
                <a:solidFill>
                  <a:schemeClr val="tx1"/>
                </a:solidFill>
                <a:effectLst/>
              </a:rPr>
              <a:t>                                                               </a:t>
            </a:r>
            <a:endParaRPr lang="fr-FR" sz="1400" dirty="0"/>
          </a:p>
          <a:p>
            <a:br>
              <a:rPr lang="fr-FR" sz="1400" strike="sngStrike" dirty="0">
                <a:effectLst/>
              </a:rPr>
            </a:br>
            <a:endParaRPr lang="fr-FR" sz="1400" strike="sngStrike" dirty="0">
              <a:effectLst/>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10</a:t>
            </a:fld>
            <a:endParaRPr lang="fr-FR"/>
          </a:p>
        </p:txBody>
      </p:sp>
    </p:spTree>
    <p:extLst>
      <p:ext uri="{BB962C8B-B14F-4D97-AF65-F5344CB8AC3E}">
        <p14:creationId xmlns:p14="http://schemas.microsoft.com/office/powerpoint/2010/main" val="2358766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806450"/>
            <a:ext cx="5953125" cy="3349625"/>
          </a:xfrm>
        </p:spPr>
      </p:sp>
      <p:sp>
        <p:nvSpPr>
          <p:cNvPr id="3" name="Espace réservé des commentaires 2"/>
          <p:cNvSpPr>
            <a:spLocks noGrp="1"/>
          </p:cNvSpPr>
          <p:nvPr>
            <p:ph type="body" idx="1"/>
          </p:nvPr>
        </p:nvSpPr>
        <p:spPr>
          <a:xfrm>
            <a:off x="422275" y="4777194"/>
            <a:ext cx="5953125" cy="3908614"/>
          </a:xfrm>
        </p:spPr>
        <p:txBody>
          <a:bodyPr>
            <a:normAutofit/>
          </a:bodyPr>
          <a:lstStyle/>
          <a:p>
            <a:r>
              <a:rPr lang="fr-FR" sz="1400" dirty="0"/>
              <a:t>Dans</a:t>
            </a:r>
            <a:r>
              <a:rPr lang="fr-FR" sz="1400" baseline="0" dirty="0"/>
              <a:t> la première épitre aux Corinthiens (</a:t>
            </a:r>
            <a:r>
              <a:rPr lang="fr-FR" sz="1400" dirty="0"/>
              <a:t>1Co2,9-10) nous lisons : </a:t>
            </a:r>
          </a:p>
          <a:p>
            <a:endParaRPr lang="fr-FR" sz="1400" b="0" dirty="0"/>
          </a:p>
          <a:p>
            <a:r>
              <a:rPr lang="fr-FR" sz="1400" b="0" dirty="0"/>
              <a:t>« </a:t>
            </a:r>
            <a:r>
              <a:rPr lang="fr-FR" sz="1400" b="0" i="1" dirty="0"/>
              <a:t>Ce que nous proclamons, c’est, comme dit l’Écriture </a:t>
            </a:r>
            <a:r>
              <a:rPr lang="fr-FR" sz="1400" b="1" i="1" kern="1200" dirty="0">
                <a:effectLst/>
              </a:rPr>
              <a:t>ce que l’œil n’a pas vu, ce que l’oreille n’a pas entendu, ce qui n’est pas venu à l’esprit de l’homme, ce que Dieu a préparé pour ceux dont il est aimé » </a:t>
            </a:r>
            <a:r>
              <a:rPr lang="fr-FR" sz="1400" i="1" kern="1200" dirty="0">
                <a:effectLst/>
                <a:latin typeface="+mn-lt"/>
                <a:ea typeface="+mn-ea"/>
                <a:cs typeface="+mn-cs"/>
              </a:rPr>
              <a:t>et c’est à nous que Dieu, par l’Esprit, en a fait la révélation. Car l’Esprit scrute le fond de toutes choses, même les profondeurs de Dieu</a:t>
            </a:r>
            <a:r>
              <a:rPr lang="fr-FR" sz="1400" i="1" kern="1200">
                <a:effectLst/>
                <a:latin typeface="+mn-lt"/>
                <a:ea typeface="+mn-ea"/>
                <a:cs typeface="+mn-cs"/>
              </a:rPr>
              <a:t>. </a:t>
            </a:r>
            <a:endParaRPr lang="fr-FR" sz="1400" i="1" kern="1200" dirty="0">
              <a:effectLst/>
              <a:latin typeface="+mn-lt"/>
              <a:ea typeface="+mn-ea"/>
              <a:cs typeface="+mn-cs"/>
            </a:endParaRPr>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11</a:t>
            </a:fld>
            <a:endParaRPr lang="fr-FR"/>
          </a:p>
        </p:txBody>
      </p:sp>
    </p:spTree>
    <p:extLst>
      <p:ext uri="{BB962C8B-B14F-4D97-AF65-F5344CB8AC3E}">
        <p14:creationId xmlns:p14="http://schemas.microsoft.com/office/powerpoint/2010/main" val="179220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4" y="4485094"/>
            <a:ext cx="5953125" cy="3908614"/>
          </a:xfrm>
        </p:spPr>
        <p:txBody>
          <a:bodyPr/>
          <a:lstStyle/>
          <a:p>
            <a:pPr algn="l"/>
            <a:r>
              <a:rPr lang="fr-FR" sz="1400" b="0" i="0" dirty="0"/>
              <a:t>Et que nous dit Jésus ? </a:t>
            </a:r>
          </a:p>
          <a:p>
            <a:endParaRPr lang="fr-FR" sz="1400" b="1" i="1" kern="1200" dirty="0">
              <a:effectLst/>
            </a:endParaRPr>
          </a:p>
          <a:p>
            <a:r>
              <a:rPr lang="fr-FR" sz="1400" b="1" i="1" kern="1200" dirty="0">
                <a:effectLst/>
              </a:rPr>
              <a:t>« je  reviendrai et je vous prendrai avec moi, afin que là où je suis, vous y soyez, vous aussi » </a:t>
            </a:r>
            <a:r>
              <a:rPr lang="fr-FR" sz="1400" b="1" i="1" kern="1200" dirty="0" err="1">
                <a:effectLst/>
              </a:rPr>
              <a:t>Jn</a:t>
            </a:r>
            <a:r>
              <a:rPr lang="fr-FR" sz="1400" b="1" i="1" kern="1200" dirty="0">
                <a:effectLst/>
              </a:rPr>
              <a:t> 14, 1-4 </a:t>
            </a:r>
            <a:endParaRPr lang="fr-FR" sz="1400" kern="1200" dirty="0">
              <a:effectLst/>
            </a:endParaRPr>
          </a:p>
          <a:p>
            <a:r>
              <a:rPr lang="fr-FR" sz="1400" b="1" i="1" kern="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i="1" kern="1200" dirty="0">
                <a:effectLst/>
              </a:rPr>
              <a:t>« Il y a plusieurs demeures dans la maison de mon Père … Je vais vous préparer une place »  </a:t>
            </a:r>
            <a:r>
              <a:rPr lang="fr-FR" sz="1400" b="1" i="1" kern="1200" dirty="0" err="1">
                <a:effectLst/>
              </a:rPr>
              <a:t>Jn</a:t>
            </a:r>
            <a:r>
              <a:rPr lang="fr-FR" sz="1400" b="1" i="1" kern="1200" dirty="0">
                <a:effectLst/>
              </a:rPr>
              <a:t> 14, 2 </a:t>
            </a:r>
            <a:endParaRPr lang="fr-FR" sz="1400" kern="1200" dirty="0">
              <a:effectLst/>
            </a:endParaRPr>
          </a:p>
          <a:p>
            <a:endParaRPr lang="fr-FR" sz="14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i="1" kern="1200" dirty="0">
                <a:effectLst/>
              </a:rPr>
              <a:t>« Pour aller où je vais, vous savez le chemin : Je suis le chemin » </a:t>
            </a:r>
            <a:r>
              <a:rPr lang="fr-FR" sz="1400" b="1" i="1" kern="1200" dirty="0" err="1">
                <a:effectLst/>
              </a:rPr>
              <a:t>Jn</a:t>
            </a:r>
            <a:r>
              <a:rPr lang="fr-FR" sz="1400" b="1" i="1" kern="1200" dirty="0">
                <a:effectLst/>
              </a:rPr>
              <a:t> 14, 4-6 et 9 </a:t>
            </a:r>
            <a:endParaRPr lang="fr-FR" sz="1400" kern="1200" dirty="0">
              <a:effectLst/>
            </a:endParaRPr>
          </a:p>
          <a:p>
            <a:endParaRPr lang="fr-FR" sz="1400" b="0" i="0" strike="sngStrike" dirty="0"/>
          </a:p>
          <a:p>
            <a:endParaRPr lang="fr-FR" sz="1400" b="0" i="0" strike="sngStrike" dirty="0"/>
          </a:p>
          <a:p>
            <a:pPr algn="ctr"/>
            <a:endParaRPr lang="fr-FR" sz="1400" b="1" i="1" dirty="0"/>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12</a:t>
            </a:fld>
            <a:endParaRPr lang="fr-FR"/>
          </a:p>
        </p:txBody>
      </p:sp>
    </p:spTree>
    <p:extLst>
      <p:ext uri="{BB962C8B-B14F-4D97-AF65-F5344CB8AC3E}">
        <p14:creationId xmlns:p14="http://schemas.microsoft.com/office/powerpoint/2010/main" val="17897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73088"/>
            <a:ext cx="5953125" cy="3349625"/>
          </a:xfrm>
        </p:spPr>
      </p:sp>
      <p:sp>
        <p:nvSpPr>
          <p:cNvPr id="3" name="Espace réservé des commentaires 2"/>
          <p:cNvSpPr>
            <a:spLocks noGrp="1"/>
          </p:cNvSpPr>
          <p:nvPr>
            <p:ph type="body" idx="1"/>
          </p:nvPr>
        </p:nvSpPr>
        <p:spPr>
          <a:xfrm>
            <a:off x="422275" y="4777194"/>
            <a:ext cx="5953125" cy="3908614"/>
          </a:xfrm>
        </p:spPr>
        <p:txBody>
          <a:bodyPr/>
          <a:lstStyle/>
          <a:p>
            <a:pPr algn="ctr"/>
            <a:r>
              <a:rPr lang="fr-FR" sz="1400" b="1" kern="1200" dirty="0">
                <a:effectLst/>
              </a:rPr>
              <a:t>« Laissez-moi aller à la maison du Père » </a:t>
            </a:r>
            <a:r>
              <a:rPr lang="fr-FR" sz="1400" kern="1200" dirty="0">
                <a:effectLst/>
              </a:rPr>
              <a:t>disait St Jean Paul II sur son lit d’agonie,</a:t>
            </a:r>
          </a:p>
          <a:p>
            <a:pPr algn="l"/>
            <a:r>
              <a:rPr lang="fr-FR" sz="1400" b="0" dirty="0"/>
              <a:t>C’est notre vraie maison ! </a:t>
            </a:r>
          </a:p>
          <a:p>
            <a:pPr algn="l"/>
            <a:r>
              <a:rPr lang="fr-FR" sz="1400" dirty="0"/>
              <a:t>Sur le seuil de laquelle, notre Père nous attend…</a:t>
            </a:r>
            <a:r>
              <a:rPr lang="fr-FR" sz="1400" baseline="0" dirty="0"/>
              <a:t> Comme le père </a:t>
            </a:r>
            <a:r>
              <a:rPr lang="fr-FR" sz="1400" dirty="0"/>
              <a:t>du Fils prodigue sur le seuil de sa maison qui retentit de « chants et de danses ». Luc, 15,25 </a:t>
            </a:r>
          </a:p>
          <a:p>
            <a:endParaRPr lang="fr-FR" sz="1400" b="0" u="none" dirty="0"/>
          </a:p>
          <a:p>
            <a:r>
              <a:rPr lang="fr-FR" sz="1400" b="0" u="none" dirty="0"/>
              <a:t>C’est la maison dans laquelle une vraie vie de famille nous attend avec la paix retrouvée…</a:t>
            </a:r>
          </a:p>
          <a:p>
            <a:r>
              <a:rPr lang="fr-FR" sz="1400" dirty="0"/>
              <a:t> Cette demeure du Père, « mon chez-moi », où je vais retrouver tous les membres de ma famille qui m’ont précédé, mes parents, mes grands-parents, mes frères et sœurs, mais aussi mes</a:t>
            </a:r>
            <a:r>
              <a:rPr lang="fr-FR" sz="1400" baseline="0" dirty="0"/>
              <a:t> </a:t>
            </a:r>
            <a:r>
              <a:rPr lang="fr-FR" sz="1400" dirty="0"/>
              <a:t>ancêtres…</a:t>
            </a:r>
          </a:p>
          <a:p>
            <a:pPr algn="l"/>
            <a:endParaRPr lang="fr-FR" sz="1400" dirty="0"/>
          </a:p>
          <a:p>
            <a:pPr algn="l"/>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13</a:t>
            </a:fld>
            <a:endParaRPr lang="fr-FR"/>
          </a:p>
        </p:txBody>
      </p:sp>
    </p:spTree>
    <p:extLst>
      <p:ext uri="{BB962C8B-B14F-4D97-AF65-F5344CB8AC3E}">
        <p14:creationId xmlns:p14="http://schemas.microsoft.com/office/powerpoint/2010/main" val="61179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01650"/>
            <a:ext cx="5953125" cy="3349625"/>
          </a:xfrm>
        </p:spPr>
      </p:sp>
      <p:sp>
        <p:nvSpPr>
          <p:cNvPr id="3" name="Espace réservé des commentaires 2"/>
          <p:cNvSpPr>
            <a:spLocks noGrp="1"/>
          </p:cNvSpPr>
          <p:nvPr>
            <p:ph type="body" idx="1"/>
          </p:nvPr>
        </p:nvSpPr>
        <p:spPr>
          <a:xfrm>
            <a:off x="422275" y="4332694"/>
            <a:ext cx="5826125" cy="3908614"/>
          </a:xfrm>
        </p:spPr>
        <p:txBody>
          <a:bodyPr/>
          <a:lstStyle/>
          <a:p>
            <a:pPr algn="ctr"/>
            <a:r>
              <a:rPr lang="fr-FR" sz="1400" b="1" kern="1200" dirty="0">
                <a:effectLst/>
                <a:latin typeface="+mn-lt"/>
                <a:ea typeface="+mn-ea"/>
                <a:cs typeface="+mn-cs"/>
              </a:rPr>
              <a:t>Ce Père </a:t>
            </a:r>
            <a:endParaRPr lang="fr-FR" sz="1400" kern="1200" dirty="0">
              <a:effectLst/>
              <a:latin typeface="+mn-lt"/>
              <a:ea typeface="+mn-ea"/>
              <a:cs typeface="+mn-cs"/>
            </a:endParaRPr>
          </a:p>
          <a:p>
            <a:pPr algn="ctr"/>
            <a:r>
              <a:rPr lang="fr-FR" sz="1400" b="1" kern="1200" dirty="0">
                <a:effectLst/>
                <a:latin typeface="+mn-lt"/>
                <a:ea typeface="+mn-ea"/>
                <a:cs typeface="+mn-cs"/>
              </a:rPr>
              <a:t>qui viendra vers nous </a:t>
            </a:r>
            <a:endParaRPr lang="fr-FR" sz="1400" kern="1200" dirty="0">
              <a:effectLst/>
              <a:latin typeface="+mn-lt"/>
              <a:ea typeface="+mn-ea"/>
              <a:cs typeface="+mn-cs"/>
            </a:endParaRPr>
          </a:p>
          <a:p>
            <a:pPr algn="ctr"/>
            <a:r>
              <a:rPr lang="fr-FR" sz="1400" b="1" kern="1200" dirty="0">
                <a:effectLst/>
                <a:latin typeface="+mn-lt"/>
                <a:ea typeface="+mn-ea"/>
                <a:cs typeface="+mn-cs"/>
              </a:rPr>
              <a:t>en nous ouvrant les bras </a:t>
            </a:r>
            <a:endParaRPr lang="fr-FR" sz="1400" kern="1200" dirty="0">
              <a:effectLst/>
              <a:latin typeface="+mn-lt"/>
              <a:ea typeface="+mn-ea"/>
              <a:cs typeface="+mn-cs"/>
            </a:endParaRPr>
          </a:p>
          <a:p>
            <a:pPr algn="ctr"/>
            <a:r>
              <a:rPr lang="fr-FR" sz="1400" b="1" kern="1200" dirty="0">
                <a:effectLst/>
                <a:latin typeface="+mn-lt"/>
                <a:ea typeface="+mn-ea"/>
                <a:cs typeface="+mn-cs"/>
              </a:rPr>
              <a:t>et en nous couvrant de baisers ! </a:t>
            </a:r>
            <a:endParaRPr lang="fr-FR" sz="1400" kern="1200" dirty="0">
              <a:effectLst/>
              <a:latin typeface="+mn-lt"/>
              <a:ea typeface="+mn-ea"/>
              <a:cs typeface="+mn-cs"/>
            </a:endParaRPr>
          </a:p>
          <a:p>
            <a:pPr algn="ctr"/>
            <a:r>
              <a:rPr lang="fr-FR" sz="1400" kern="1200" dirty="0">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14</a:t>
            </a:fld>
            <a:endParaRPr lang="fr-FR"/>
          </a:p>
        </p:txBody>
      </p:sp>
    </p:spTree>
    <p:extLst>
      <p:ext uri="{BB962C8B-B14F-4D97-AF65-F5344CB8AC3E}">
        <p14:creationId xmlns:p14="http://schemas.microsoft.com/office/powerpoint/2010/main" val="211759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5" y="4472394"/>
            <a:ext cx="5953124" cy="3908614"/>
          </a:xfrm>
        </p:spPr>
        <p:txBody>
          <a:bodyPr/>
          <a:lstStyle/>
          <a:p>
            <a:pPr algn="ctr"/>
            <a:r>
              <a:rPr lang="fr-FR" sz="1400" b="1" kern="1200" dirty="0">
                <a:solidFill>
                  <a:schemeClr val="tx1"/>
                </a:solidFill>
                <a:effectLst/>
                <a:latin typeface="+mn-lt"/>
                <a:ea typeface="+mn-ea"/>
                <a:cs typeface="+mn-cs"/>
              </a:rPr>
              <a:t>Je retrouverai tous ceux que j’aurai aimés. </a:t>
            </a:r>
            <a:endParaRPr lang="fr-FR" sz="1400" kern="1200" dirty="0">
              <a:solidFill>
                <a:schemeClr val="tx1"/>
              </a:solidFill>
              <a:effectLst/>
              <a:latin typeface="+mn-lt"/>
              <a:ea typeface="+mn-ea"/>
              <a:cs typeface="+mn-cs"/>
            </a:endParaRPr>
          </a:p>
          <a:p>
            <a:pPr algn="ctr"/>
            <a:r>
              <a:rPr lang="fr-FR" sz="1400" kern="1200" dirty="0">
                <a:solidFill>
                  <a:schemeClr val="tx1"/>
                </a:solidFill>
                <a:effectLst/>
                <a:latin typeface="+mn-lt"/>
                <a:ea typeface="+mn-ea"/>
                <a:cs typeface="+mn-cs"/>
              </a:rPr>
              <a:t>Nous ne serons plus jamais séparés. Tous ceux que j’aurai aidés, soutenus, confortés, se jetteront dans mes bras… </a:t>
            </a:r>
          </a:p>
          <a:p>
            <a:pPr algn="ctr"/>
            <a:r>
              <a:rPr lang="fr-FR" sz="1400" b="1" kern="1200" dirty="0">
                <a:solidFill>
                  <a:schemeClr val="tx1"/>
                </a:solidFill>
                <a:effectLst/>
                <a:latin typeface="+mn-lt"/>
                <a:ea typeface="+mn-ea"/>
                <a:cs typeface="+mn-cs"/>
              </a:rPr>
              <a:t>Je serai ébloui par la beauté de ceux avec qui je m’entendais si difficilement…</a:t>
            </a:r>
            <a:endParaRPr lang="fr-FR" sz="1400" kern="1200" dirty="0">
              <a:solidFill>
                <a:schemeClr val="tx1"/>
              </a:solidFill>
              <a:effectLst/>
              <a:latin typeface="+mn-lt"/>
              <a:ea typeface="+mn-ea"/>
              <a:cs typeface="+mn-cs"/>
            </a:endParaRPr>
          </a:p>
          <a:p>
            <a:pPr algn="ctr"/>
            <a:endParaRPr lang="fr-FR" sz="1400" kern="1200" dirty="0">
              <a:solidFill>
                <a:schemeClr val="tx1"/>
              </a:solidFill>
              <a:effectLst/>
              <a:latin typeface="+mn-lt"/>
              <a:ea typeface="+mn-ea"/>
              <a:cs typeface="+mn-cs"/>
            </a:endParaRPr>
          </a:p>
          <a:p>
            <a:pPr algn="l"/>
            <a:r>
              <a:rPr lang="fr-FR" sz="1400" b="0" dirty="0"/>
              <a:t>Auront disparu de nous toutes les limites dues au péché, toutes maladies, infirmité… Nous ne pourrons plus souffrir, plus mourir, nous serons capables d’aimer pleinement.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strike="noStrike" dirty="0"/>
              <a:t>Nous aurons notre identité, nous pourrons nous reconnaitre, et comme nous serons unis au Christ et remplis de Dieu, nous verrons aussi Dieu en chacun de nous ! </a:t>
            </a:r>
          </a:p>
          <a:p>
            <a:pPr algn="ctr"/>
            <a:r>
              <a:rPr lang="fr-FR" sz="14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15</a:t>
            </a:fld>
            <a:endParaRPr lang="fr-FR"/>
          </a:p>
        </p:txBody>
      </p:sp>
    </p:spTree>
    <p:extLst>
      <p:ext uri="{BB962C8B-B14F-4D97-AF65-F5344CB8AC3E}">
        <p14:creationId xmlns:p14="http://schemas.microsoft.com/office/powerpoint/2010/main" val="3120866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863600"/>
            <a:ext cx="5953125" cy="3349625"/>
          </a:xfrm>
        </p:spPr>
      </p:sp>
      <p:sp>
        <p:nvSpPr>
          <p:cNvPr id="3" name="Espace réservé des commentaires 2"/>
          <p:cNvSpPr>
            <a:spLocks noGrp="1"/>
          </p:cNvSpPr>
          <p:nvPr>
            <p:ph type="body" idx="1"/>
          </p:nvPr>
        </p:nvSpPr>
        <p:spPr>
          <a:xfrm>
            <a:off x="422275" y="4777194"/>
            <a:ext cx="5845789" cy="3908614"/>
          </a:xfrm>
        </p:spPr>
        <p:txBody>
          <a:bodyPr/>
          <a:lstStyle/>
          <a:p>
            <a:pPr algn="ctr"/>
            <a:r>
              <a:rPr lang="fr-FR" sz="1400" b="1" kern="1200" dirty="0">
                <a:solidFill>
                  <a:schemeClr val="tx1"/>
                </a:solidFill>
                <a:effectLst/>
                <a:latin typeface="+mn-lt"/>
                <a:ea typeface="+mn-ea"/>
                <a:cs typeface="+mn-cs"/>
              </a:rPr>
              <a:t>Thérèse nous parle du ciel :</a:t>
            </a:r>
            <a:endParaRPr lang="fr-FR" sz="1400" kern="1200" dirty="0">
              <a:solidFill>
                <a:schemeClr val="tx1"/>
              </a:solidFill>
              <a:effectLst/>
              <a:latin typeface="+mn-lt"/>
              <a:ea typeface="+mn-ea"/>
              <a:cs typeface="+mn-cs"/>
            </a:endParaRPr>
          </a:p>
          <a:p>
            <a:pPr algn="ctr"/>
            <a:r>
              <a:rPr lang="fr-FR" sz="1400" b="1" kern="1200" dirty="0">
                <a:solidFill>
                  <a:schemeClr val="tx1"/>
                </a:solidFill>
                <a:effectLst/>
                <a:latin typeface="+mn-lt"/>
                <a:ea typeface="+mn-ea"/>
                <a:cs typeface="+mn-cs"/>
              </a:rPr>
              <a:t>« </a:t>
            </a:r>
            <a:r>
              <a:rPr lang="fr-FR" sz="1400" b="1" i="1" kern="1200" dirty="0">
                <a:solidFill>
                  <a:schemeClr val="tx1"/>
                </a:solidFill>
                <a:effectLst/>
                <a:latin typeface="+mn-lt"/>
                <a:ea typeface="+mn-ea"/>
                <a:cs typeface="+mn-cs"/>
              </a:rPr>
              <a:t>Au  ciel, je serai incapable de faire autre chose qu’aimer. </a:t>
            </a:r>
            <a:r>
              <a:rPr lang="fr-FR" sz="1400" b="1" kern="1200" dirty="0">
                <a:solidFill>
                  <a:schemeClr val="tx1"/>
                </a:solidFill>
                <a:effectLst/>
                <a:latin typeface="+mn-lt"/>
                <a:ea typeface="+mn-ea"/>
                <a:cs typeface="+mn-cs"/>
              </a:rPr>
              <a:t>»</a:t>
            </a:r>
            <a:endParaRPr lang="fr-FR"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chemeClr val="tx1"/>
                </a:solidFill>
                <a:effectLst/>
                <a:latin typeface="+mn-lt"/>
                <a:ea typeface="+mn-ea"/>
                <a:cs typeface="+mn-cs"/>
              </a:rPr>
              <a:t> </a:t>
            </a:r>
            <a:endParaRPr lang="fr-FR" sz="1400" b="0" i="1" kern="1200" dirty="0">
              <a:solidFill>
                <a:schemeClr val="tx1"/>
              </a:solidFill>
              <a:effectLst/>
              <a:latin typeface="+mn-lt"/>
              <a:ea typeface="+mn-ea"/>
              <a:cs typeface="+mn-cs"/>
            </a:endParaRPr>
          </a:p>
          <a:p>
            <a:pPr algn="l"/>
            <a:r>
              <a:rPr lang="fr-FR" sz="1400" b="0" i="1" kern="1200" dirty="0">
                <a:solidFill>
                  <a:schemeClr val="tx1"/>
                </a:solidFill>
                <a:effectLst/>
                <a:latin typeface="+mn-lt"/>
                <a:ea typeface="+mn-ea"/>
                <a:cs typeface="+mn-cs"/>
              </a:rPr>
              <a:t>« Au Ciel, nous ne rencontrerons plus de regards indifférents parce que tous les élus reconnaîtront qu’ils se doivent entre eux les grâces qui leur auront mérité la couronne »…</a:t>
            </a:r>
          </a:p>
          <a:p>
            <a:pPr algn="l"/>
            <a:r>
              <a:rPr lang="fr-FR" sz="1400" b="0" kern="1200" dirty="0">
                <a:solidFill>
                  <a:schemeClr val="tx1"/>
                </a:solidFill>
                <a:effectLst/>
                <a:latin typeface="+mn-lt"/>
                <a:ea typeface="+mn-ea"/>
                <a:cs typeface="+mn-cs"/>
              </a:rPr>
              <a:t>«</a:t>
            </a:r>
            <a:r>
              <a:rPr lang="fr-FR" sz="1400" b="0" i="1" kern="1200" dirty="0">
                <a:solidFill>
                  <a:schemeClr val="tx1"/>
                </a:solidFill>
                <a:effectLst/>
                <a:latin typeface="+mn-lt"/>
                <a:ea typeface="+mn-ea"/>
                <a:cs typeface="+mn-cs"/>
              </a:rPr>
              <a:t> Nous rencontrerons aussi tous les saints, qui seront nos parents ! Qu’elle sera douce la vie de famille dont nous jouirons pour toute l’Eternité ! »</a:t>
            </a:r>
          </a:p>
          <a:p>
            <a:endParaRPr lang="fr-FR" sz="1400" b="0" i="1" kern="1200" dirty="0">
              <a:solidFill>
                <a:schemeClr val="tx1"/>
              </a:solidFill>
              <a:effectLst/>
              <a:latin typeface="+mn-lt"/>
              <a:ea typeface="+mn-ea"/>
              <a:cs typeface="+mn-cs"/>
            </a:endParaRPr>
          </a:p>
          <a:p>
            <a:r>
              <a:rPr lang="fr-FR" sz="1400" b="0" i="1" kern="1200" dirty="0">
                <a:solidFill>
                  <a:schemeClr val="tx1"/>
                </a:solidFill>
                <a:effectLst/>
                <a:latin typeface="+mn-lt"/>
                <a:ea typeface="+mn-ea"/>
                <a:cs typeface="+mn-cs"/>
              </a:rPr>
              <a:t>CLIQUER :</a:t>
            </a:r>
          </a:p>
          <a:p>
            <a:r>
              <a:rPr lang="fr-FR" sz="1400" b="0" kern="1200" dirty="0">
                <a:solidFill>
                  <a:schemeClr val="tx1"/>
                </a:solidFill>
                <a:effectLst/>
                <a:latin typeface="+mn-lt"/>
                <a:ea typeface="+mn-ea"/>
                <a:cs typeface="+mn-cs"/>
              </a:rPr>
              <a:t>Thérèse nous dit encore : </a:t>
            </a:r>
            <a:r>
              <a:rPr lang="fr-FR" sz="1400" kern="1200" dirty="0">
                <a:solidFill>
                  <a:schemeClr val="tx1"/>
                </a:solidFill>
                <a:effectLst/>
                <a:latin typeface="+mn-lt"/>
                <a:ea typeface="+mn-ea"/>
                <a:cs typeface="+mn-cs"/>
              </a:rPr>
              <a:t>« je ne meurs pas, j’entre dans la vie »</a:t>
            </a:r>
          </a:p>
          <a:p>
            <a:r>
              <a:rPr lang="fr-FR" sz="14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16</a:t>
            </a:fld>
            <a:endParaRPr lang="fr-FR"/>
          </a:p>
        </p:txBody>
      </p:sp>
    </p:spTree>
    <p:extLst>
      <p:ext uri="{BB962C8B-B14F-4D97-AF65-F5344CB8AC3E}">
        <p14:creationId xmlns:p14="http://schemas.microsoft.com/office/powerpoint/2010/main" val="408386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498475"/>
            <a:ext cx="5953125" cy="3349625"/>
          </a:xfrm>
        </p:spPr>
      </p:sp>
      <p:sp>
        <p:nvSpPr>
          <p:cNvPr id="3" name="Espace réservé des commentaires 2"/>
          <p:cNvSpPr>
            <a:spLocks noGrp="1"/>
          </p:cNvSpPr>
          <p:nvPr>
            <p:ph type="body" idx="1"/>
          </p:nvPr>
        </p:nvSpPr>
        <p:spPr>
          <a:xfrm>
            <a:off x="422275" y="4187258"/>
            <a:ext cx="5953125" cy="4651390"/>
          </a:xfrm>
        </p:spPr>
        <p:txBody>
          <a:bodyPr/>
          <a:lstStyle/>
          <a:p>
            <a:r>
              <a:rPr lang="fr-FR" sz="1400" kern="1200" dirty="0">
                <a:solidFill>
                  <a:schemeClr val="tx1"/>
                </a:solidFill>
                <a:effectLst/>
                <a:latin typeface="+mn-lt"/>
                <a:ea typeface="+mn-ea"/>
                <a:cs typeface="+mn-cs"/>
              </a:rPr>
              <a:t>Saint Jean Marie Vianney dit dans son acte d’amour  :</a:t>
            </a:r>
          </a:p>
          <a:p>
            <a:pPr algn="ctr"/>
            <a:r>
              <a:rPr lang="fr-FR" sz="1400" b="1" kern="1200" dirty="0">
                <a:solidFill>
                  <a:schemeClr val="tx1"/>
                </a:solidFill>
                <a:effectLst/>
                <a:latin typeface="+mn-lt"/>
                <a:ea typeface="+mn-ea"/>
                <a:cs typeface="+mn-cs"/>
              </a:rPr>
              <a:t>« Je vous aime, ô mon Dieu, </a:t>
            </a:r>
            <a:endParaRPr lang="fr-FR" sz="1400" kern="1200" dirty="0">
              <a:solidFill>
                <a:schemeClr val="tx1"/>
              </a:solidFill>
              <a:effectLst/>
              <a:latin typeface="+mn-lt"/>
              <a:ea typeface="+mn-ea"/>
              <a:cs typeface="+mn-cs"/>
            </a:endParaRPr>
          </a:p>
          <a:p>
            <a:pPr algn="ctr"/>
            <a:r>
              <a:rPr lang="fr-FR" sz="1400" b="1" kern="1200" dirty="0">
                <a:solidFill>
                  <a:schemeClr val="tx1"/>
                </a:solidFill>
                <a:effectLst/>
                <a:latin typeface="+mn-lt"/>
                <a:ea typeface="+mn-ea"/>
                <a:cs typeface="+mn-cs"/>
              </a:rPr>
              <a:t>et je ne désire le ciel que pour avoir le bonheur </a:t>
            </a:r>
            <a:endParaRPr lang="fr-FR" sz="1400" kern="1200" dirty="0">
              <a:solidFill>
                <a:schemeClr val="tx1"/>
              </a:solidFill>
              <a:effectLst/>
              <a:latin typeface="+mn-lt"/>
              <a:ea typeface="+mn-ea"/>
              <a:cs typeface="+mn-cs"/>
            </a:endParaRPr>
          </a:p>
          <a:p>
            <a:pPr algn="ctr"/>
            <a:r>
              <a:rPr lang="fr-FR" sz="1400" b="1" kern="1200" dirty="0">
                <a:solidFill>
                  <a:schemeClr val="tx1"/>
                </a:solidFill>
                <a:effectLst/>
                <a:latin typeface="+mn-lt"/>
                <a:ea typeface="+mn-ea"/>
                <a:cs typeface="+mn-cs"/>
              </a:rPr>
              <a:t>de vous aimer parfaitement</a:t>
            </a:r>
            <a:r>
              <a:rPr lang="fr-FR" sz="1400" kern="1200" dirty="0">
                <a:solidFill>
                  <a:schemeClr val="tx1"/>
                </a:solidFill>
                <a:effectLst/>
                <a:latin typeface="+mn-lt"/>
                <a:ea typeface="+mn-ea"/>
                <a:cs typeface="+mn-cs"/>
              </a:rPr>
              <a:t> »</a:t>
            </a:r>
          </a:p>
          <a:p>
            <a:endParaRPr lang="fr-FR" sz="1400" strike="noStrike" kern="1200" dirty="0">
              <a:solidFill>
                <a:schemeClr val="tx1"/>
              </a:solidFill>
              <a:effectLst/>
              <a:latin typeface="+mn-lt"/>
              <a:ea typeface="+mn-ea"/>
              <a:cs typeface="+mn-cs"/>
            </a:endParaRPr>
          </a:p>
          <a:p>
            <a:r>
              <a:rPr lang="fr-FR" sz="1400" strike="noStrike" kern="1200" dirty="0">
                <a:solidFill>
                  <a:schemeClr val="tx1"/>
                </a:solidFill>
                <a:effectLst/>
                <a:latin typeface="+mn-lt"/>
                <a:ea typeface="+mn-ea"/>
                <a:cs typeface="+mn-cs"/>
              </a:rPr>
              <a:t>Acte d’amour </a:t>
            </a:r>
            <a:r>
              <a:rPr lang="fr-FR" sz="1400" i="1" strike="noStrike" kern="1200" dirty="0">
                <a:solidFill>
                  <a:schemeClr val="tx1"/>
                </a:solidFill>
                <a:effectLst/>
                <a:latin typeface="+mn-lt"/>
                <a:ea typeface="+mn-ea"/>
                <a:cs typeface="+mn-cs"/>
              </a:rPr>
              <a:t>(à lire avec les retraitants)</a:t>
            </a:r>
          </a:p>
          <a:p>
            <a:r>
              <a:rPr lang="fr-FR" sz="1400" i="1" strike="noStrike" kern="1200" dirty="0">
                <a:solidFill>
                  <a:schemeClr val="tx1"/>
                </a:solidFill>
                <a:effectLst/>
                <a:latin typeface="+mn-lt"/>
                <a:ea typeface="+mn-ea"/>
                <a:cs typeface="+mn-cs"/>
              </a:rPr>
              <a:t>« Je vous aime, ô mon Dieu, et mon seul désir est de vous aimer jusqu’au dernier soupir de ma vie.</a:t>
            </a:r>
          </a:p>
          <a:p>
            <a:r>
              <a:rPr lang="fr-FR" sz="1400" i="1" strike="noStrike" kern="1200" dirty="0">
                <a:solidFill>
                  <a:schemeClr val="tx1"/>
                </a:solidFill>
                <a:effectLst/>
                <a:latin typeface="+mn-lt"/>
                <a:ea typeface="+mn-ea"/>
                <a:cs typeface="+mn-cs"/>
              </a:rPr>
              <a:t>J’aime mieux mourir en vous aimant que de vivre un seul instant sans vous aimer. </a:t>
            </a:r>
          </a:p>
          <a:p>
            <a:r>
              <a:rPr lang="fr-FR" sz="1400" b="1" i="1" strike="noStrike" kern="1200" dirty="0">
                <a:solidFill>
                  <a:schemeClr val="tx1"/>
                </a:solidFill>
                <a:effectLst/>
                <a:latin typeface="+mn-lt"/>
                <a:ea typeface="+mn-ea"/>
                <a:cs typeface="+mn-cs"/>
              </a:rPr>
              <a:t>Je vous aime, ô mon Dieu, et je ne désire le ciel que pour avoir le bonheur de vous aimer parfaitement</a:t>
            </a:r>
            <a:r>
              <a:rPr lang="fr-FR" sz="1400" i="1" strike="noStrike" kern="1200" dirty="0">
                <a:solidFill>
                  <a:schemeClr val="tx1"/>
                </a:solidFill>
                <a:effectLst/>
                <a:latin typeface="+mn-lt"/>
                <a:ea typeface="+mn-ea"/>
                <a:cs typeface="+mn-cs"/>
              </a:rPr>
              <a:t>. </a:t>
            </a:r>
          </a:p>
          <a:p>
            <a:r>
              <a:rPr lang="fr-FR" sz="1400" i="1" strike="noStrike" kern="1200" dirty="0">
                <a:solidFill>
                  <a:schemeClr val="tx1"/>
                </a:solidFill>
                <a:effectLst/>
                <a:latin typeface="+mn-lt"/>
                <a:ea typeface="+mn-ea"/>
                <a:cs typeface="+mn-cs"/>
              </a:rPr>
              <a:t>Je vous aime ô mon Dieu , et je n’appréhende l’enfer que parce qu’on n’y aura jamais la douce consolation de vous aimer. </a:t>
            </a:r>
          </a:p>
          <a:p>
            <a:r>
              <a:rPr lang="fr-FR" sz="1400" i="1" strike="noStrike" kern="1200" dirty="0">
                <a:solidFill>
                  <a:schemeClr val="tx1"/>
                </a:solidFill>
                <a:effectLst/>
                <a:latin typeface="+mn-lt"/>
                <a:ea typeface="+mn-ea"/>
                <a:cs typeface="+mn-cs"/>
              </a:rPr>
              <a:t>Que mon cœur vous le répète autant de fois que je respire. Faites-moi la grâce de souffrir en vous aimant et de mourir un jour en vous aimant et en sentant que je vous aime! Et plus j’approche de ma fin, je vous demande d’accroître mon amour et de le perfectionner. »</a:t>
            </a:r>
          </a:p>
          <a:p>
            <a:r>
              <a:rPr lang="fr-FR" sz="1400" i="1" strike="noStrike" kern="1200" dirty="0">
                <a:solidFill>
                  <a:schemeClr val="tx1"/>
                </a:solidFill>
                <a:effectLst/>
                <a:latin typeface="+mn-lt"/>
                <a:ea typeface="+mn-ea"/>
                <a:cs typeface="+mn-cs"/>
              </a:rPr>
              <a:t> </a:t>
            </a:r>
          </a:p>
          <a:p>
            <a:endParaRPr lang="fr-FR" sz="1400" i="1"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17</a:t>
            </a:fld>
            <a:endParaRPr lang="fr-FR"/>
          </a:p>
        </p:txBody>
      </p:sp>
    </p:spTree>
    <p:extLst>
      <p:ext uri="{BB962C8B-B14F-4D97-AF65-F5344CB8AC3E}">
        <p14:creationId xmlns:p14="http://schemas.microsoft.com/office/powerpoint/2010/main" val="167277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18</a:t>
            </a:fld>
            <a:endParaRPr lang="fr-FR"/>
          </a:p>
        </p:txBody>
      </p:sp>
      <p:sp>
        <p:nvSpPr>
          <p:cNvPr id="3" name="Espace réservé des notes 2">
            <a:extLst>
              <a:ext uri="{FF2B5EF4-FFF2-40B4-BE49-F238E27FC236}">
                <a16:creationId xmlns:a16="http://schemas.microsoft.com/office/drawing/2014/main" id="{FB214E82-EC2E-44E9-973A-08948148C1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kern="1200" dirty="0">
                <a:solidFill>
                  <a:schemeClr val="tx1"/>
                </a:solidFill>
                <a:effectLst/>
                <a:latin typeface="+mn-lt"/>
                <a:ea typeface="+mn-ea"/>
                <a:cs typeface="+mn-cs"/>
              </a:rPr>
              <a:t>Dire tous ensembles la prière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kern="1200" dirty="0">
                <a:solidFill>
                  <a:schemeClr val="tx1"/>
                </a:solidFill>
                <a:effectLst/>
                <a:latin typeface="+mn-lt"/>
                <a:ea typeface="+mn-ea"/>
                <a:cs typeface="+mn-cs"/>
              </a:rPr>
              <a:t>Refrain : ‘je vous aime ô mon Dieu’ n°109</a:t>
            </a:r>
          </a:p>
        </p:txBody>
      </p:sp>
    </p:spTree>
    <p:extLst>
      <p:ext uri="{BB962C8B-B14F-4D97-AF65-F5344CB8AC3E}">
        <p14:creationId xmlns:p14="http://schemas.microsoft.com/office/powerpoint/2010/main" val="255354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225B962-BCCB-4462-B996-6BADD37841FD}" type="slidenum">
              <a:rPr lang="fr-FR" smtClean="0"/>
              <a:pPr/>
              <a:t>19</a:t>
            </a:fld>
            <a:endParaRPr lang="fr-FR"/>
          </a:p>
        </p:txBody>
      </p:sp>
    </p:spTree>
    <p:extLst>
      <p:ext uri="{BB962C8B-B14F-4D97-AF65-F5344CB8AC3E}">
        <p14:creationId xmlns:p14="http://schemas.microsoft.com/office/powerpoint/2010/main" val="147898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01650"/>
            <a:ext cx="5953125" cy="3349625"/>
          </a:xfrm>
        </p:spPr>
      </p:sp>
      <p:sp>
        <p:nvSpPr>
          <p:cNvPr id="3" name="Espace réservé des commentaires 2"/>
          <p:cNvSpPr>
            <a:spLocks noGrp="1"/>
          </p:cNvSpPr>
          <p:nvPr>
            <p:ph type="body" idx="1"/>
          </p:nvPr>
        </p:nvSpPr>
        <p:spPr>
          <a:xfrm>
            <a:off x="422275" y="4121056"/>
            <a:ext cx="5953124" cy="55380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kern="1200" dirty="0">
                <a:effectLst/>
                <a:ea typeface="+mn-ea"/>
                <a:cs typeface="+mn-cs"/>
              </a:rPr>
              <a:t>(Accroche avec un brainstorming sur la vie au ciel (à l’aide d’un paperboard).</a:t>
            </a:r>
          </a:p>
          <a:p>
            <a:pPr algn="ctr"/>
            <a:r>
              <a:rPr lang="fr-FR" b="1" dirty="0">
                <a:cs typeface="Calibri" panose="020F0502020204030204" pitchFamily="34" charset="0"/>
              </a:rPr>
              <a:t>CONCLUSION</a:t>
            </a:r>
          </a:p>
          <a:p>
            <a:pPr algn="ctr"/>
            <a:r>
              <a:rPr lang="fr-FR" sz="1800" i="1" dirty="0">
                <a:solidFill>
                  <a:srgbClr val="00B050"/>
                </a:solidFill>
                <a:effectLst/>
                <a:latin typeface="Calibri" panose="020F0502020204030204" pitchFamily="34" charset="0"/>
                <a:ea typeface="Times New Roman" panose="02020603050405020304" pitchFamily="18" charset="0"/>
              </a:rPr>
              <a:t>« Aujourd’hui, J’étais en esprit au ciel et j’ai vu ces beautés inimaginables et le bonheur qui nous attend après la mort. J’ai vu comme toutes les créatures rendent perpétuellement honneur et gloire à Dieu ; j’ai vu combien est grand le bonheur en Dieu, qui se déverse sur toutes les créatures, les rendant heureuses, et toute gloire et honneur provenant du bonheur reçu revient à la Source, et toutes les créatures entrent dans les profondeurs divines et contemplent la vie intérieure de Dieu–le père, le fils et le Saint Esprit-Que jamais elles ne comprendront.</a:t>
            </a:r>
            <a:br>
              <a:rPr lang="fr-FR" sz="1800" i="1" dirty="0">
                <a:solidFill>
                  <a:srgbClr val="00B050"/>
                </a:solidFill>
                <a:effectLst/>
                <a:latin typeface="Calibri" panose="020F0502020204030204" pitchFamily="34" charset="0"/>
                <a:ea typeface="Times New Roman" panose="02020603050405020304" pitchFamily="18" charset="0"/>
              </a:rPr>
            </a:br>
            <a:r>
              <a:rPr lang="fr-FR" sz="1800" i="1" dirty="0">
                <a:solidFill>
                  <a:srgbClr val="00B050"/>
                </a:solidFill>
                <a:effectLst/>
                <a:latin typeface="Calibri" panose="020F0502020204030204" pitchFamily="34" charset="0"/>
                <a:ea typeface="Times New Roman" panose="02020603050405020304" pitchFamily="18" charset="0"/>
              </a:rPr>
              <a:t>Cette source de bonheur est immuable dans son essence, mais toujours nouvelle, regorgeant du bonheur de toute créature. Je comprends maintenant saint Paul qui a dit : ce que l’œil n’a pas vu, ce que l’oreille n’a pas entendu, ce qui n’est pas monté au cœur de l’homme, voilà tout ce que Dieu a préparé pour ceux qui l’aiment. Et Dieu m’a fait connaître l’unique chose, qui ait à ses yeux une valeur infinie, c’est l’amour de Dieu, l’amour, l’amour et encore une fois l’amour–Et rien ne peut être comparé à un seul acte de pur amour de Dieu. Oh ! Quelles inconcevables égards Dieu a envers l’âme qui L’aime sincèrement. Oh ! Heureuse est l’âme qui déjà sur terre jouit de ses égards particuliers, et ce sont des âmes petites et humbles ». (</a:t>
            </a:r>
            <a:r>
              <a:rPr lang="fr-FR" sz="1800" i="1" dirty="0" err="1">
                <a:solidFill>
                  <a:srgbClr val="00B050"/>
                </a:solidFill>
                <a:effectLst/>
                <a:latin typeface="Calibri" panose="020F0502020204030204" pitchFamily="34" charset="0"/>
                <a:ea typeface="Times New Roman" panose="02020603050405020304" pitchFamily="18" charset="0"/>
              </a:rPr>
              <a:t>ste</a:t>
            </a:r>
            <a:r>
              <a:rPr lang="fr-FR" sz="1800" i="1" dirty="0">
                <a:solidFill>
                  <a:srgbClr val="00B050"/>
                </a:solidFill>
                <a:effectLst/>
                <a:latin typeface="Calibri" panose="020F0502020204030204" pitchFamily="34" charset="0"/>
                <a:ea typeface="Times New Roman" panose="02020603050405020304" pitchFamily="18" charset="0"/>
              </a:rPr>
              <a:t> Faustine petit journal 778</a:t>
            </a:r>
            <a:endParaRPr lang="fr-FR" b="1" dirty="0">
              <a:cs typeface="Calibri" panose="020F0502020204030204" pitchFamily="34" charset="0"/>
            </a:endParaRPr>
          </a:p>
          <a:p>
            <a:pPr algn="ctr"/>
            <a:r>
              <a:rPr lang="fr-FR" b="1" dirty="0">
                <a:cs typeface="Calibri" panose="020F0502020204030204" pitchFamily="34" charset="0"/>
              </a:rPr>
              <a:t>L’Au-delà 2 </a:t>
            </a:r>
          </a:p>
          <a:p>
            <a:pPr algn="ctr"/>
            <a:r>
              <a:rPr lang="fr-FR" b="1" dirty="0">
                <a:cs typeface="Calibri" panose="020F0502020204030204" pitchFamily="34" charset="0"/>
              </a:rPr>
              <a:t>Le Ciel : la communion parfaite</a:t>
            </a:r>
            <a:br>
              <a:rPr lang="fr-FR" b="1" dirty="0">
                <a:cs typeface="Calibri" panose="020F0502020204030204" pitchFamily="34" charset="0"/>
              </a:rPr>
            </a:br>
            <a:endParaRPr lang="fr-FR" i="0" kern="1200" dirty="0">
              <a:effectLst/>
            </a:endParaRPr>
          </a:p>
          <a:p>
            <a:r>
              <a:rPr lang="fr-FR" i="0" kern="1200" dirty="0">
                <a:effectLst/>
              </a:rPr>
              <a:t>Voyons comment le </a:t>
            </a:r>
            <a:r>
              <a:rPr lang="fr-FR" i="1" kern="1200" dirty="0">
                <a:effectLst/>
              </a:rPr>
              <a:t>CEC </a:t>
            </a:r>
            <a:r>
              <a:rPr lang="fr-FR" i="0" kern="1200" dirty="0">
                <a:effectLst/>
              </a:rPr>
              <a:t>nous parle du ciel :</a:t>
            </a:r>
          </a:p>
          <a:p>
            <a:endParaRPr lang="fr-FR" i="1" kern="1200" dirty="0">
              <a:effectLst/>
            </a:endParaRPr>
          </a:p>
          <a:p>
            <a:r>
              <a:rPr lang="fr-FR" dirty="0"/>
              <a:t>Au § 1026 : </a:t>
            </a:r>
            <a:r>
              <a:rPr lang="fr-FR" i="1" dirty="0"/>
              <a:t>« Par sa mort et sa Résurrection Jésus-Christ nous a " ouvert " le ciel. La vie des bienheureux consiste dans la possession en plénitude des fruits de la rédemption opérée par le Christ qui associe à sa glorification céleste ceux qui ont cru en Lui et qui sont demeurés fidèles à sa volonté. Le ciel est la communauté bienheureuse de tous ceux qui sont parfaitement incorporés à Lui »</a:t>
            </a:r>
            <a:endParaRPr lang="fr-FR" i="1"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i="0" kern="1200" dirty="0">
                <a:effectLst/>
              </a:rPr>
              <a:t>Au</a:t>
            </a:r>
            <a:r>
              <a:rPr lang="fr-FR" i="1" kern="1200" dirty="0">
                <a:effectLst/>
              </a:rPr>
              <a:t> § </a:t>
            </a:r>
            <a:r>
              <a:rPr lang="fr-FR" dirty="0"/>
              <a:t>1024 : </a:t>
            </a:r>
            <a:r>
              <a:rPr lang="fr-FR" i="1" dirty="0"/>
              <a:t>« Cette vie parfaite avec la Très Sainte Trinité, cette communion de vie et d’amour avec Elle, avec la Vierge Marie, les anges et tous les bienheureux est appelée " le ciel ". Le ciel est la fin ultime et la réalisation des aspirations les plus profondes de l’homme, l’état de bonheur suprême et définitif. »</a:t>
            </a:r>
            <a:endParaRPr lang="fr-FR" i="1" kern="1200" dirty="0">
              <a:effectLst/>
            </a:endParaRPr>
          </a:p>
          <a:p>
            <a:endParaRPr lang="fr-FR" i="1" kern="1200" dirty="0">
              <a:effectLst/>
            </a:endParaRPr>
          </a:p>
          <a:p>
            <a:pPr algn="l"/>
            <a:r>
              <a:rPr lang="fr-FR" b="0" kern="1200" dirty="0">
                <a:effectLst/>
                <a:ea typeface="+mn-ea"/>
                <a:cs typeface="+mn-cs"/>
              </a:rPr>
              <a:t>Le ciel c’est entrer dans la béatitude éternelle d’un face à face d’amour avec Dieu.</a:t>
            </a:r>
            <a:endParaRPr lang="fr-FR" b="0" i="1"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kern="1200" dirty="0">
                <a:effectLst/>
              </a:rPr>
              <a:t> Ce que nous vivrons au ciel est indescriptible. La certitude d’une béatitude totale ne suffit pas à combler notre attente, mais on peut lever une partie du voile avec l’aide de l’Esprit Saint à travers l’Écriture, la Tradition et les mystiques. </a:t>
            </a:r>
          </a:p>
          <a:p>
            <a:pPr algn="ctr"/>
            <a:endParaRPr lang="fr-FR" i="1" kern="1200" dirty="0">
              <a:effectLst/>
            </a:endParaRPr>
          </a:p>
          <a:p>
            <a:r>
              <a:rPr lang="fr-FR" i="1" kern="1200" dirty="0">
                <a:effectLst/>
              </a:rPr>
              <a:t>Ce désir du ciel s’intensifie si l’Esprit Saint nous éclaire de l’intérieur. (</a:t>
            </a:r>
            <a:r>
              <a:rPr lang="fr-FR" kern="1200" dirty="0">
                <a:effectLst/>
              </a:rPr>
              <a:t>Jean-Marc Bot p110 les mystères de la vie éternelle).</a:t>
            </a:r>
            <a:r>
              <a:rPr lang="fr-FR" i="1" kern="1200" dirty="0">
                <a:effectLst/>
              </a:rPr>
              <a:t> </a:t>
            </a:r>
            <a:r>
              <a:rPr lang="fr-FR" i="0" kern="1200" dirty="0">
                <a:effectLst/>
              </a:rPr>
              <a:t>Le désir du ciel, de la contemplation de Dieu est donc un fruit du Saint-Esprit.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i="1" kern="1200" dirty="0">
                <a:effectLst/>
              </a:rPr>
              <a:t>(Chant à l’ES pour ouvrir notre cœur et notre esprit à la contemplation du mystère qu’est le ciel.)</a:t>
            </a:r>
          </a:p>
          <a:p>
            <a:endParaRPr lang="fr-FR" kern="12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09A0D1F9-4DC3-443B-AE5B-6B510A2424F4}" type="slidenum">
              <a:rPr lang="fr-FR" smtClean="0"/>
              <a:pPr/>
              <a:t>2</a:t>
            </a:fld>
            <a:endParaRPr lang="fr-FR" dirty="0"/>
          </a:p>
        </p:txBody>
      </p:sp>
    </p:spTree>
    <p:extLst>
      <p:ext uri="{BB962C8B-B14F-4D97-AF65-F5344CB8AC3E}">
        <p14:creationId xmlns:p14="http://schemas.microsoft.com/office/powerpoint/2010/main" val="90159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400050"/>
            <a:ext cx="5953125" cy="3349625"/>
          </a:xfrm>
        </p:spPr>
      </p:sp>
      <p:sp>
        <p:nvSpPr>
          <p:cNvPr id="3" name="Espace réservé des commentaires 2"/>
          <p:cNvSpPr>
            <a:spLocks noGrp="1"/>
          </p:cNvSpPr>
          <p:nvPr>
            <p:ph type="body" idx="1"/>
          </p:nvPr>
        </p:nvSpPr>
        <p:spPr>
          <a:xfrm>
            <a:off x="422275" y="4222657"/>
            <a:ext cx="5953124" cy="3908614"/>
          </a:xfrm>
        </p:spPr>
        <p:txBody>
          <a:bodyPr/>
          <a:lstStyle/>
          <a:p>
            <a:pPr lvl="0" algn="l"/>
            <a:r>
              <a:rPr lang="fr-FR" sz="1400" b="0" dirty="0"/>
              <a:t>La vie du ciel commence ici-bas :</a:t>
            </a:r>
          </a:p>
          <a:p>
            <a:pPr lvl="0" algn="l"/>
            <a:r>
              <a:rPr lang="fr-FR" sz="1400" b="0" dirty="0"/>
              <a:t>Nous lisons dans </a:t>
            </a:r>
            <a:r>
              <a:rPr lang="fr-FR" sz="1400" b="0" dirty="0" err="1"/>
              <a:t>Lc</a:t>
            </a:r>
            <a:r>
              <a:rPr lang="fr-FR" sz="1400" b="0" dirty="0"/>
              <a:t> 17,21  : </a:t>
            </a:r>
            <a:r>
              <a:rPr lang="fr-FR" sz="1400" b="0" i="1" dirty="0"/>
              <a:t>« le royaume de Dieu est au-dedans de nous. » </a:t>
            </a:r>
            <a:r>
              <a:rPr lang="fr-FR" sz="1400" b="0" i="0" dirty="0"/>
              <a:t>dont nous avons un écho chez Maurice Zundel : </a:t>
            </a:r>
            <a:r>
              <a:rPr lang="fr-FR" sz="1400" i="1" dirty="0">
                <a:effectLst/>
              </a:rPr>
              <a:t>« L’au-delà est au-dedans. Il n’est pas «après» (…), il est ici, maintenant, dans un présent qui demeure et qui est appelé, normalement, à demeurer à jamais </a:t>
            </a:r>
            <a:r>
              <a:rPr lang="fr-FR" sz="1400" b="0" i="1" dirty="0">
                <a:effectLst/>
              </a:rPr>
              <a:t>»</a:t>
            </a:r>
            <a:endParaRPr lang="fr-FR" sz="1400" b="0" dirty="0"/>
          </a:p>
          <a:p>
            <a:pPr lvl="0" algn="l"/>
            <a:endParaRPr lang="fr-FR" sz="1400" b="0" dirty="0"/>
          </a:p>
          <a:p>
            <a:pPr lvl="0" algn="l"/>
            <a:r>
              <a:rPr lang="fr-FR" sz="1400" b="0" dirty="0"/>
              <a:t> Sainte Elisabeth de la Trinité nous dit : </a:t>
            </a:r>
            <a:r>
              <a:rPr lang="fr-FR" sz="1400" b="0" i="1" dirty="0"/>
              <a:t>CLIQUER</a:t>
            </a:r>
            <a:endParaRPr lang="fr-FR" sz="1400" b="0" dirty="0"/>
          </a:p>
          <a:p>
            <a:pPr algn="ctr"/>
            <a:r>
              <a:rPr lang="fr-FR" sz="1400" b="1" kern="1200" dirty="0">
                <a:effectLst/>
              </a:rPr>
              <a:t>« J’ai trouvé le ciel sur la terre, parce que le ciel </a:t>
            </a:r>
            <a:endParaRPr lang="fr-FR" sz="1400" kern="1200" dirty="0">
              <a:effectLst/>
            </a:endParaRPr>
          </a:p>
          <a:p>
            <a:pPr algn="ctr"/>
            <a:r>
              <a:rPr lang="fr-FR" sz="1400" b="1" kern="1200" dirty="0">
                <a:effectLst/>
              </a:rPr>
              <a:t>c’est Dieu, et que Dieu est dans mon âme »</a:t>
            </a:r>
            <a:endParaRPr lang="fr-FR" sz="1400" kern="1200" dirty="0">
              <a:effectLst/>
            </a:endParaRPr>
          </a:p>
          <a:p>
            <a:r>
              <a:rPr lang="fr-FR" sz="1400" kern="1200" dirty="0">
                <a:effectLst/>
              </a:rPr>
              <a:t>Comment définir le ciel ?</a:t>
            </a:r>
          </a:p>
          <a:p>
            <a:pPr marL="0" lvl="0" indent="0" algn="l">
              <a:buNone/>
            </a:pPr>
            <a:r>
              <a:rPr lang="fr-FR" sz="1400" b="0" dirty="0"/>
              <a:t>Le ciel il faudrait d’abord le définir comme « demeurer avec Jésus » : et en Lui, nous connaissons le Père, par</a:t>
            </a:r>
            <a:r>
              <a:rPr lang="fr-FR" sz="1400" b="0" baseline="0" dirty="0"/>
              <a:t> </a:t>
            </a:r>
            <a:r>
              <a:rPr lang="fr-FR" sz="1400" b="0" dirty="0"/>
              <a:t>l’Esprit Saint. </a:t>
            </a:r>
          </a:p>
          <a:p>
            <a:pPr marL="0" lvl="0" indent="0" algn="l">
              <a:buNone/>
            </a:pPr>
            <a:endParaRPr lang="fr-FR" sz="1400" dirty="0"/>
          </a:p>
          <a:p>
            <a:pPr marL="0" lvl="0" indent="0" algn="l">
              <a:buNone/>
            </a:pPr>
            <a:r>
              <a:rPr lang="fr-FR" sz="1400" dirty="0"/>
              <a:t>CEC § 1025 :</a:t>
            </a:r>
            <a:r>
              <a:rPr lang="fr-FR" sz="1400" i="1" dirty="0"/>
              <a:t> «  Vivre au ciel c’est " être avec le Christ ". Les élus vivent " en Lui ", mais … ils y trouvent leur vraie identité, leur propre nom : Car la vie c’est d’être avec le Christ : là où est le Christ, là est la vie, là est le royaume. (S. Ambroise)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3</a:t>
            </a:fld>
            <a:endParaRPr lang="fr-FR"/>
          </a:p>
        </p:txBody>
      </p:sp>
    </p:spTree>
    <p:extLst>
      <p:ext uri="{BB962C8B-B14F-4D97-AF65-F5344CB8AC3E}">
        <p14:creationId xmlns:p14="http://schemas.microsoft.com/office/powerpoint/2010/main" val="197285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4</a:t>
            </a:fld>
            <a:endParaRPr lang="fr-FR"/>
          </a:p>
        </p:txBody>
      </p:sp>
      <p:sp>
        <p:nvSpPr>
          <p:cNvPr id="3" name="Espace réservé des notes 2">
            <a:extLst>
              <a:ext uri="{FF2B5EF4-FFF2-40B4-BE49-F238E27FC236}">
                <a16:creationId xmlns:a16="http://schemas.microsoft.com/office/drawing/2014/main" id="{0E789964-A24C-F633-DE8C-2ECAFC24B8D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4799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15938"/>
            <a:ext cx="5953125" cy="3349625"/>
          </a:xfrm>
        </p:spPr>
      </p:sp>
      <p:sp>
        <p:nvSpPr>
          <p:cNvPr id="3" name="Espace réservé des commentaires 2"/>
          <p:cNvSpPr>
            <a:spLocks noGrp="1"/>
          </p:cNvSpPr>
          <p:nvPr>
            <p:ph type="body" idx="1"/>
          </p:nvPr>
        </p:nvSpPr>
        <p:spPr>
          <a:xfrm>
            <a:off x="422274" y="4319994"/>
            <a:ext cx="5953125" cy="390861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t>La vie au ciel !</a:t>
            </a:r>
          </a:p>
          <a:p>
            <a:pPr algn="ctr"/>
            <a:endParaRPr lang="fr-FR" sz="1400" b="1" dirty="0"/>
          </a:p>
          <a:p>
            <a:pPr algn="l"/>
            <a:r>
              <a:rPr lang="fr-FR" sz="1400" b="0" dirty="0"/>
              <a:t>Mais Que ferons-nous au ciel ?</a:t>
            </a:r>
          </a:p>
          <a:p>
            <a:pPr algn="l"/>
            <a:endParaRPr lang="fr-FR" sz="1400" b="0" dirty="0"/>
          </a:p>
          <a:p>
            <a:pPr algn="l"/>
            <a:r>
              <a:rPr lang="fr-FR" sz="1400" b="0" dirty="0"/>
              <a:t>On ne sera pas figés  ! L’amour n’est pas immobile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kern="1200" dirty="0">
                <a:effectLst/>
              </a:rPr>
              <a:t>« Nous serons plongés dans l'amour de Dieu, celui  de la Sainte Trinité : l’amour entre les trois personnes est vivant, jaillissant, exubérant : il est en perpétuel mouvement et se vit dans un perpétuel présent : « le Fils naissant du Père, l’Esprit procédant du Père par le Fils, exprime que Dieu est toujours en train de naître... dans la béatitude éternelle nous jouirons d’une continuelle nouveauté à l’intérieur de la vie trinitaire. »     (JM BOT les mystères de la vie éternelle P 38)</a:t>
            </a:r>
            <a:br>
              <a:rPr lang="fr-FR" sz="1400" i="1" kern="1200" dirty="0">
                <a:effectLst/>
              </a:rPr>
            </a:br>
            <a:endParaRPr lang="fr-FR" sz="1400" b="0" dirty="0"/>
          </a:p>
        </p:txBody>
      </p:sp>
      <p:sp>
        <p:nvSpPr>
          <p:cNvPr id="4" name="Espace réservé du numéro de diapositive 3"/>
          <p:cNvSpPr>
            <a:spLocks noGrp="1"/>
          </p:cNvSpPr>
          <p:nvPr>
            <p:ph type="sldNum" sz="quarter" idx="10"/>
          </p:nvPr>
        </p:nvSpPr>
        <p:spPr/>
        <p:txBody>
          <a:bodyPr/>
          <a:lstStyle/>
          <a:p>
            <a:fld id="{B3884A0C-0B1B-455F-8220-7EC053ED0A99}" type="slidenum">
              <a:rPr lang="fr-FR" smtClean="0"/>
              <a:pPr/>
              <a:t>5</a:t>
            </a:fld>
            <a:endParaRPr lang="fr-FR"/>
          </a:p>
        </p:txBody>
      </p:sp>
    </p:spTree>
    <p:extLst>
      <p:ext uri="{BB962C8B-B14F-4D97-AF65-F5344CB8AC3E}">
        <p14:creationId xmlns:p14="http://schemas.microsoft.com/office/powerpoint/2010/main" val="391347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82613"/>
            <a:ext cx="5953125" cy="3349625"/>
          </a:xfrm>
        </p:spPr>
      </p:sp>
      <p:sp>
        <p:nvSpPr>
          <p:cNvPr id="3" name="Espace réservé des commentaires 2"/>
          <p:cNvSpPr>
            <a:spLocks noGrp="1"/>
          </p:cNvSpPr>
          <p:nvPr>
            <p:ph type="body" idx="1"/>
          </p:nvPr>
        </p:nvSpPr>
        <p:spPr>
          <a:xfrm>
            <a:off x="422275" y="4396194"/>
            <a:ext cx="6080125" cy="3908614"/>
          </a:xfrm>
        </p:spPr>
        <p:txBody>
          <a:bodyPr/>
          <a:lstStyle/>
          <a:p>
            <a:pPr algn="l"/>
            <a:r>
              <a:rPr lang="fr-FR" sz="1400" dirty="0"/>
              <a:t>Es-tu</a:t>
            </a:r>
            <a:r>
              <a:rPr lang="fr-FR" sz="1400" baseline="0" dirty="0"/>
              <a:t> sûr qu’on ne va pas </a:t>
            </a:r>
            <a:r>
              <a:rPr lang="fr-FR" sz="1400" dirty="0"/>
              <a:t>s’ennuyer ?</a:t>
            </a:r>
          </a:p>
          <a:p>
            <a:pPr algn="l"/>
            <a:endParaRPr lang="fr-FR" sz="1400" dirty="0"/>
          </a:p>
          <a:p>
            <a:pPr algn="l"/>
            <a:r>
              <a:rPr lang="fr-FR" sz="1400" dirty="0"/>
              <a:t>Au ciel : </a:t>
            </a:r>
            <a:r>
              <a:rPr lang="fr-FR" sz="1400" b="1" dirty="0"/>
              <a:t>Nous connaitrons</a:t>
            </a:r>
            <a:r>
              <a:rPr lang="fr-FR" sz="1400" b="1" baseline="0" dirty="0"/>
              <a:t> </a:t>
            </a:r>
            <a:r>
              <a:rPr lang="fr-FR" sz="1400" b="1" dirty="0"/>
              <a:t>un bonheur infini qui grandira sans cesse. </a:t>
            </a:r>
          </a:p>
          <a:p>
            <a:pPr algn="ctr"/>
            <a:endParaRPr lang="fr-FR" sz="1400" b="1" dirty="0"/>
          </a:p>
          <a:p>
            <a:r>
              <a:rPr lang="fr-FR" sz="1400" dirty="0"/>
              <a:t>Grégoire de </a:t>
            </a:r>
            <a:r>
              <a:rPr lang="fr-FR" sz="1400" dirty="0" err="1"/>
              <a:t>Nysse</a:t>
            </a:r>
            <a:r>
              <a:rPr lang="fr-FR" sz="1400" baseline="0" dirty="0"/>
              <a:t> nous dit que </a:t>
            </a:r>
            <a:r>
              <a:rPr lang="fr-FR" sz="1400" dirty="0"/>
              <a:t> la vision est faite à la fois de repos et de mouvement, de sécurité et de surprise, de plénitude et de nouveauté incessante. (JM BOT id p.80 le</a:t>
            </a:r>
            <a:r>
              <a:rPr lang="fr-FR" sz="1400" baseline="0" dirty="0"/>
              <a:t> paradis</a:t>
            </a:r>
            <a:r>
              <a:rPr lang="fr-FR" sz="1400" dirty="0"/>
              <a:t>) :</a:t>
            </a:r>
          </a:p>
          <a:p>
            <a:r>
              <a:rPr lang="fr-FR" sz="1400" dirty="0"/>
              <a:t>«</a:t>
            </a:r>
            <a:r>
              <a:rPr lang="fr-FR" sz="1400" i="1" dirty="0"/>
              <a:t> En cela consiste la vraie vision de Dieu, dans le fait que </a:t>
            </a:r>
            <a:r>
              <a:rPr lang="fr-FR" sz="1400" b="1" i="1" dirty="0"/>
              <a:t>celui qui lève les yeux vers Lui ne cesse jamais de le désirer</a:t>
            </a:r>
            <a:r>
              <a:rPr lang="fr-FR" sz="1400" i="1" dirty="0"/>
              <a:t>… et c’est réellement voir Dieu que de ne jamais trouver de satiété à ce désir… et ainsi nulle limite ne saurait interrompre le progrès de la montée vers Dieu. » </a:t>
            </a:r>
            <a:r>
              <a:rPr lang="fr-FR" sz="1400" dirty="0"/>
              <a:t>(citation tirée du livre de JMB p 80)</a:t>
            </a:r>
            <a:endParaRPr lang="fr-FR" sz="1400" b="0" dirty="0">
              <a:ea typeface="Calibri" panose="020F0502020204030204" pitchFamily="34" charset="0"/>
              <a:cs typeface="Times New Roman" panose="02020603050405020304" pitchFamily="18" charset="0"/>
            </a:endParaRPr>
          </a:p>
          <a:p>
            <a:pPr algn="l">
              <a:lnSpc>
                <a:spcPct val="115000"/>
              </a:lnSpc>
              <a:spcAft>
                <a:spcPts val="1000"/>
              </a:spcAft>
            </a:pPr>
            <a:endParaRPr lang="fr-FR" sz="1400" b="0" dirty="0">
              <a:ea typeface="Calibri" panose="020F0502020204030204" pitchFamily="34" charset="0"/>
              <a:cs typeface="Times New Roman" panose="02020603050405020304" pitchFamily="18" charset="0"/>
            </a:endParaRPr>
          </a:p>
          <a:p>
            <a:pPr algn="l">
              <a:lnSpc>
                <a:spcPct val="115000"/>
              </a:lnSpc>
              <a:spcAft>
                <a:spcPts val="1000"/>
              </a:spcAft>
            </a:pPr>
            <a:r>
              <a:rPr lang="fr-FR" sz="1400" b="0" dirty="0">
                <a:ea typeface="Calibri" panose="020F0502020204030204" pitchFamily="34" charset="0"/>
                <a:cs typeface="Times New Roman" panose="02020603050405020304" pitchFamily="18" charset="0"/>
              </a:rPr>
              <a:t>Alors, tu as bien compris que ce bonheur grandira donc sans cesse et qu’il nous comblera totalement.  </a:t>
            </a:r>
          </a:p>
          <a:p>
            <a:endParaRPr lang="fr-FR" sz="1400" dirty="0"/>
          </a:p>
          <a:p>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6</a:t>
            </a:fld>
            <a:endParaRPr lang="fr-FR"/>
          </a:p>
        </p:txBody>
      </p:sp>
    </p:spTree>
    <p:extLst>
      <p:ext uri="{BB962C8B-B14F-4D97-AF65-F5344CB8AC3E}">
        <p14:creationId xmlns:p14="http://schemas.microsoft.com/office/powerpoint/2010/main" val="18337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73088"/>
            <a:ext cx="5953125" cy="3349625"/>
          </a:xfrm>
        </p:spPr>
      </p:sp>
      <p:sp>
        <p:nvSpPr>
          <p:cNvPr id="3" name="Espace réservé des commentaires 2"/>
          <p:cNvSpPr>
            <a:spLocks noGrp="1"/>
          </p:cNvSpPr>
          <p:nvPr>
            <p:ph type="body" idx="1"/>
          </p:nvPr>
        </p:nvSpPr>
        <p:spPr>
          <a:xfrm>
            <a:off x="561780" y="4362834"/>
            <a:ext cx="5813620" cy="4352291"/>
          </a:xfrm>
        </p:spPr>
        <p:txBody>
          <a:bodyPr/>
          <a:lstStyle/>
          <a:p>
            <a:r>
              <a:rPr lang="fr-FR" sz="1400" kern="1200" dirty="0">
                <a:solidFill>
                  <a:schemeClr val="tx1"/>
                </a:solidFill>
                <a:effectLst/>
                <a:latin typeface="+mn-lt"/>
                <a:ea typeface="+mn-ea"/>
                <a:cs typeface="+mn-cs"/>
              </a:rPr>
              <a:t>L’éternité ça fait peur, c’est long surtout à la fin ! </a:t>
            </a:r>
          </a:p>
          <a:p>
            <a:endParaRPr lang="fr-FR" sz="1400" kern="1200" dirty="0">
              <a:solidFill>
                <a:schemeClr val="tx1"/>
              </a:solidFill>
              <a:effectLst/>
              <a:latin typeface="+mn-lt"/>
              <a:ea typeface="+mn-ea"/>
              <a:cs typeface="+mn-cs"/>
            </a:endParaRPr>
          </a:p>
          <a:p>
            <a:r>
              <a:rPr lang="fr-FR" sz="1400" kern="1200" dirty="0">
                <a:solidFill>
                  <a:schemeClr val="tx1"/>
                </a:solidFill>
                <a:effectLst/>
                <a:latin typeface="+mn-lt"/>
                <a:ea typeface="+mn-ea"/>
                <a:cs typeface="+mn-cs"/>
              </a:rPr>
              <a:t>Ce qui peut nous faire peur dans la notion d’éternité, c’est la durée, qui suscite l’idée de l’ennui.</a:t>
            </a:r>
            <a:r>
              <a:rPr lang="fr-FR" sz="1400" kern="1200" baseline="0" dirty="0">
                <a:solidFill>
                  <a:schemeClr val="tx1"/>
                </a:solidFill>
                <a:effectLst/>
                <a:latin typeface="+mn-lt"/>
                <a:ea typeface="+mn-ea"/>
                <a:cs typeface="+mn-cs"/>
              </a:rPr>
              <a:t> </a:t>
            </a:r>
            <a:r>
              <a:rPr lang="fr-FR" sz="1400" kern="1200" dirty="0">
                <a:solidFill>
                  <a:schemeClr val="tx1"/>
                </a:solidFill>
                <a:effectLst/>
                <a:latin typeface="+mn-lt"/>
                <a:ea typeface="+mn-ea"/>
                <a:cs typeface="+mn-cs"/>
              </a:rPr>
              <a:t>Or, c’est tout le contraire : L’image qui surgit pour évoquer l’éternité trinitaire est celle d’une exubérance infinie, d’un surplus éternel, d’une liberté absolue qui s’exprime dans un amour «  toujours plus grand ». L’effet d’usure d’une éternité statique est aboli par </a:t>
            </a:r>
            <a:r>
              <a:rPr lang="fr-FR" sz="1400" b="1" kern="1200" dirty="0">
                <a:solidFill>
                  <a:schemeClr val="tx1"/>
                </a:solidFill>
                <a:effectLst/>
                <a:latin typeface="+mn-lt"/>
                <a:ea typeface="+mn-ea"/>
                <a:cs typeface="+mn-cs"/>
              </a:rPr>
              <a:t>« l’instant vital de l’éblouissante surprise » </a:t>
            </a:r>
            <a:r>
              <a:rPr lang="fr-FR" sz="1400" kern="1200" dirty="0">
                <a:solidFill>
                  <a:schemeClr val="tx1"/>
                </a:solidFill>
                <a:effectLst/>
                <a:latin typeface="+mn-lt"/>
                <a:ea typeface="+mn-ea"/>
                <a:cs typeface="+mn-cs"/>
              </a:rPr>
              <a:t>perpétuellement neuf. </a:t>
            </a:r>
            <a:r>
              <a:rPr lang="fr-FR" sz="1400" kern="1200" dirty="0" err="1">
                <a:solidFill>
                  <a:schemeClr val="tx1"/>
                </a:solidFill>
                <a:effectLst/>
                <a:latin typeface="+mn-lt"/>
                <a:ea typeface="+mn-ea"/>
                <a:cs typeface="+mn-cs"/>
              </a:rPr>
              <a:t>Ap</a:t>
            </a:r>
            <a:r>
              <a:rPr lang="fr-FR" sz="1400" kern="1200" dirty="0">
                <a:solidFill>
                  <a:schemeClr val="tx1"/>
                </a:solidFill>
                <a:effectLst/>
                <a:latin typeface="+mn-lt"/>
                <a:ea typeface="+mn-ea"/>
                <a:cs typeface="+mn-cs"/>
              </a:rPr>
              <a:t> 22,5 (voir note sur éternité à partir du temps) (in JM BOT, le Paradis p 77).</a:t>
            </a:r>
          </a:p>
          <a:p>
            <a:endParaRPr lang="fr-FR"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kern="1200" dirty="0">
                <a:solidFill>
                  <a:schemeClr val="tx1"/>
                </a:solidFill>
                <a:effectLst/>
                <a:latin typeface="+mn-lt"/>
                <a:ea typeface="+mn-ea"/>
                <a:cs typeface="+mn-cs"/>
              </a:rPr>
              <a:t>CLIQUER :                                         </a:t>
            </a:r>
            <a:r>
              <a:rPr lang="fr-FR" sz="1400" b="1" kern="1200" dirty="0">
                <a:solidFill>
                  <a:schemeClr val="tx1"/>
                </a:solidFill>
                <a:effectLst/>
                <a:latin typeface="+mn-lt"/>
                <a:ea typeface="+mn-ea"/>
                <a:cs typeface="+mn-cs"/>
              </a:rPr>
              <a:t>« Donc on ne s’ennuie pas au Ciel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0" kern="1200" dirty="0">
                <a:solidFill>
                  <a:schemeClr val="tx1"/>
                </a:solidFill>
                <a:effectLst/>
                <a:latin typeface="+mn-lt"/>
                <a:ea typeface="+mn-ea"/>
                <a:cs typeface="+mn-cs"/>
              </a:rPr>
              <a:t>Et le catéchisme de l’Eglise catholique le confirme au § 1029.</a:t>
            </a:r>
            <a:endParaRPr lang="fr-FR" sz="1400" kern="1200" dirty="0">
              <a:solidFill>
                <a:schemeClr val="tx1"/>
              </a:solidFill>
              <a:effectLst/>
              <a:latin typeface="+mn-lt"/>
              <a:ea typeface="+mn-ea"/>
              <a:cs typeface="+mn-cs"/>
            </a:endParaRPr>
          </a:p>
          <a:p>
            <a:pPr algn="ctr"/>
            <a:r>
              <a:rPr lang="fr-FR" sz="1400" b="1" kern="1200" dirty="0">
                <a:solidFill>
                  <a:schemeClr val="tx1"/>
                </a:solidFill>
                <a:effectLst/>
                <a:latin typeface="+mn-lt"/>
                <a:ea typeface="+mn-ea"/>
                <a:cs typeface="+mn-cs"/>
              </a:rPr>
              <a:t>Dans la gloire du ciel, les bienheureux continuent d’accomplir avec joie la volonté de Dieu par rapport aux autres hommes et à la création toute entière. </a:t>
            </a:r>
            <a:r>
              <a:rPr lang="fr-FR" sz="1400" dirty="0"/>
              <a:t> </a:t>
            </a:r>
            <a:r>
              <a:rPr lang="fr-FR" sz="1400" b="1" kern="1200" dirty="0">
                <a:solidFill>
                  <a:schemeClr val="tx1"/>
                </a:solidFill>
                <a:effectLst/>
                <a:latin typeface="+mn-lt"/>
                <a:ea typeface="+mn-ea"/>
                <a:cs typeface="+mn-cs"/>
              </a:rPr>
              <a:t>Déjà ils règnent avec le Christ ;  avec Lui  « ils régneront pour les siècles des siècles ». </a:t>
            </a:r>
            <a:r>
              <a:rPr lang="fr-FR" sz="1400" kern="1200" dirty="0">
                <a:solidFill>
                  <a:schemeClr val="tx1"/>
                </a:solidFill>
                <a:effectLst/>
                <a:latin typeface="+mn-lt"/>
                <a:ea typeface="+mn-ea"/>
                <a:cs typeface="+mn-cs"/>
              </a:rPr>
              <a:t>		</a:t>
            </a:r>
          </a:p>
          <a:p>
            <a:r>
              <a:rPr lang="fr-FR" sz="14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7</a:t>
            </a:fld>
            <a:endParaRPr lang="fr-FR"/>
          </a:p>
        </p:txBody>
      </p:sp>
    </p:spTree>
    <p:extLst>
      <p:ext uri="{BB962C8B-B14F-4D97-AF65-F5344CB8AC3E}">
        <p14:creationId xmlns:p14="http://schemas.microsoft.com/office/powerpoint/2010/main" val="2515485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73088"/>
            <a:ext cx="5953125" cy="3349625"/>
          </a:xfrm>
        </p:spPr>
      </p:sp>
      <p:sp>
        <p:nvSpPr>
          <p:cNvPr id="3" name="Espace réservé des commentaires 2"/>
          <p:cNvSpPr>
            <a:spLocks noGrp="1"/>
          </p:cNvSpPr>
          <p:nvPr>
            <p:ph type="body" idx="1"/>
          </p:nvPr>
        </p:nvSpPr>
        <p:spPr>
          <a:xfrm>
            <a:off x="422275" y="4421594"/>
            <a:ext cx="5953124" cy="3908614"/>
          </a:xfrm>
        </p:spPr>
        <p:txBody>
          <a:bodyPr/>
          <a:lstStyle/>
          <a:p>
            <a:pPr algn="l"/>
            <a:r>
              <a:rPr lang="fr-FR" sz="1400" b="0" dirty="0"/>
              <a:t>Mais comment verra-t-on les autres ? Vais-je retrouver celui (celle) que j’ai aimé, vais-je le (la) reconnaitre ?</a:t>
            </a:r>
            <a:endParaRPr lang="fr-FR" sz="1400" b="1"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effectLst/>
              </a:rPr>
              <a:t>Nous serons le réceptacle de la beauté de Dieu.</a:t>
            </a:r>
            <a:r>
              <a:rPr lang="fr-FR" sz="1400" b="0" dirty="0"/>
              <a:t> Ecoutons St Jean de la Croix :</a:t>
            </a:r>
            <a:endParaRPr lang="fr-FR" sz="1400" b="0" kern="1200" dirty="0">
              <a:effectLst/>
            </a:endParaRPr>
          </a:p>
          <a:p>
            <a:pPr algn="ctr"/>
            <a:r>
              <a:rPr lang="fr-FR" sz="1400" b="1" kern="1200" dirty="0">
                <a:effectLst/>
              </a:rPr>
              <a:t>« Que je sois, moi, transformé en ta propre beauté </a:t>
            </a:r>
            <a:r>
              <a:rPr lang="fr-FR" sz="1400" kern="1200" dirty="0">
                <a:effectLst/>
              </a:rPr>
              <a:t>… </a:t>
            </a:r>
            <a:r>
              <a:rPr lang="fr-FR" sz="1400" b="1" kern="1200" dirty="0">
                <a:effectLst/>
              </a:rPr>
              <a:t>Chacun verra dans l’autre sa beauté, qui sera de l’un comme de  l’autre Ta seule beauté »                           </a:t>
            </a:r>
          </a:p>
          <a:p>
            <a:pPr algn="ctr"/>
            <a:endParaRPr lang="fr-FR" sz="1400" kern="1200" dirty="0">
              <a:effectLst/>
            </a:endParaRPr>
          </a:p>
          <a:p>
            <a:r>
              <a:rPr lang="fr-FR" sz="1400" i="0" kern="1200" dirty="0">
                <a:effectLst/>
              </a:rPr>
              <a:t>Mais alors, si nous sommes le réceptacle de la beauté de Dieu, garderons-nous notre propre personnalité ? </a:t>
            </a:r>
          </a:p>
          <a:p>
            <a:endParaRPr lang="fr-FR" sz="1400" i="1" kern="1200" dirty="0">
              <a:effectLst/>
            </a:endParaRPr>
          </a:p>
          <a:p>
            <a:r>
              <a:rPr lang="fr-FR" sz="1400" i="1" kern="1200" dirty="0">
                <a:effectLst/>
              </a:rPr>
              <a:t>« au ciel chacun sera absolument unique et reconnu comme tel. » </a:t>
            </a:r>
            <a:r>
              <a:rPr lang="fr-FR" sz="1400" i="0" kern="1200" dirty="0">
                <a:effectLst/>
              </a:rPr>
              <a:t>dit le père Jean Marc Bot </a:t>
            </a:r>
            <a:r>
              <a:rPr lang="fr-FR" sz="1400" i="1" kern="1200" dirty="0">
                <a:effectLst/>
              </a:rPr>
              <a:t>«  Le père adressera à chaque élu dans le secret de son cœur, la même parole qu’il adresse éternellement à son fils unique : « tu es mon fils, moi aujourd’hui je t’ai engendré » ça intégrera dans cette merveille d’amour tout le bilan de ma vie unique en son genre.»</a:t>
            </a:r>
            <a:br>
              <a:rPr lang="fr-FR" sz="1400" kern="1200" dirty="0">
                <a:effectLst/>
              </a:rPr>
            </a:br>
            <a:endParaRPr lang="fr-FR" sz="1400" b="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8</a:t>
            </a:fld>
            <a:endParaRPr lang="fr-FR"/>
          </a:p>
        </p:txBody>
      </p:sp>
    </p:spTree>
    <p:extLst>
      <p:ext uri="{BB962C8B-B14F-4D97-AF65-F5344CB8AC3E}">
        <p14:creationId xmlns:p14="http://schemas.microsoft.com/office/powerpoint/2010/main" val="4009716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684213"/>
            <a:ext cx="5953125" cy="3349625"/>
          </a:xfrm>
        </p:spPr>
      </p:sp>
      <p:sp>
        <p:nvSpPr>
          <p:cNvPr id="3" name="Espace réservé des commentaires 2"/>
          <p:cNvSpPr>
            <a:spLocks noGrp="1"/>
          </p:cNvSpPr>
          <p:nvPr>
            <p:ph type="body" idx="1"/>
          </p:nvPr>
        </p:nvSpPr>
        <p:spPr>
          <a:xfrm>
            <a:off x="422275" y="4510494"/>
            <a:ext cx="5953124" cy="3908614"/>
          </a:xfrm>
        </p:spPr>
        <p:txBody>
          <a:bodyPr/>
          <a:lstStyle/>
          <a:p>
            <a:pPr algn="l"/>
            <a:endParaRPr lang="fr-FR" sz="1400" dirty="0"/>
          </a:p>
          <a:p>
            <a:pPr algn="l"/>
            <a:r>
              <a:rPr lang="fr-FR" sz="1400" dirty="0"/>
              <a:t>Et les relations entre nous, ça sera comment ? </a:t>
            </a:r>
            <a:endParaRPr lang="fr-FR" sz="1400" dirty="0">
              <a:solidFill>
                <a:srgbClr val="C00000"/>
              </a:solidFill>
            </a:endParaRPr>
          </a:p>
          <a:p>
            <a:endParaRPr lang="fr-FR" sz="1400" kern="1200" dirty="0">
              <a:solidFill>
                <a:schemeClr val="tx1"/>
              </a:solidFill>
              <a:effectLst/>
            </a:endParaRPr>
          </a:p>
          <a:p>
            <a:r>
              <a:rPr lang="fr-FR" sz="1400" kern="1200" dirty="0">
                <a:solidFill>
                  <a:schemeClr val="tx1"/>
                </a:solidFill>
                <a:effectLst/>
              </a:rPr>
              <a:t>Tu</a:t>
            </a:r>
            <a:r>
              <a:rPr lang="fr-FR" sz="1400" kern="1200" baseline="0" dirty="0">
                <a:solidFill>
                  <a:schemeClr val="tx1"/>
                </a:solidFill>
                <a:effectLst/>
              </a:rPr>
              <a:t> ne trouves pas que s</a:t>
            </a:r>
            <a:r>
              <a:rPr lang="fr-FR" sz="1400" kern="1200" dirty="0">
                <a:solidFill>
                  <a:schemeClr val="tx1"/>
                </a:solidFill>
                <a:effectLst/>
              </a:rPr>
              <a:t>ur terre, on a du mal parfois à se réjouir du bonheur des autres ? </a:t>
            </a:r>
          </a:p>
          <a:p>
            <a:endParaRPr lang="fr-FR" sz="1400" kern="1200" dirty="0">
              <a:solidFill>
                <a:schemeClr val="tx1"/>
              </a:solidFill>
              <a:effectLst/>
            </a:endParaRPr>
          </a:p>
          <a:p>
            <a:r>
              <a:rPr lang="fr-FR" sz="1400" kern="1200" dirty="0">
                <a:solidFill>
                  <a:schemeClr val="tx1"/>
                </a:solidFill>
                <a:effectLst/>
              </a:rPr>
              <a:t>En fait on ne se réjouit du bonheur de quelqu’un que si on l’aime ! Mais on n’aime jamais assez ! </a:t>
            </a:r>
          </a:p>
          <a:p>
            <a:endParaRPr lang="fr-FR" sz="1400" kern="1200" dirty="0">
              <a:solidFill>
                <a:schemeClr val="tx1"/>
              </a:solidFill>
              <a:effectLst/>
            </a:endParaRPr>
          </a:p>
          <a:p>
            <a:r>
              <a:rPr lang="fr-FR" sz="1400" kern="1200" dirty="0">
                <a:solidFill>
                  <a:schemeClr val="tx1"/>
                </a:solidFill>
                <a:effectLst/>
              </a:rPr>
              <a:t>Au ciel, on aimera l’autre comme soi-même : plus de jalousie, plus de reproches.</a:t>
            </a:r>
          </a:p>
          <a:p>
            <a:r>
              <a:rPr lang="fr-FR" sz="1400" kern="1200" dirty="0">
                <a:solidFill>
                  <a:schemeClr val="tx1"/>
                </a:solidFill>
                <a:effectLst/>
              </a:rPr>
              <a:t>Chacun possédera tous les biens que possèdent tous les bienheureux. Car chacun aimera l’autre comme soi-même et par suite se réjouira du bien de l’autre comme de son bien propre.</a:t>
            </a:r>
          </a:p>
          <a:p>
            <a:r>
              <a:rPr lang="fr-FR" sz="1400" kern="1200" dirty="0">
                <a:solidFill>
                  <a:schemeClr val="tx1"/>
                </a:solidFill>
                <a:effectLst/>
              </a:rPr>
              <a:t>Quelle allégresse ! </a:t>
            </a:r>
          </a:p>
          <a:p>
            <a:pPr algn="l"/>
            <a:r>
              <a:rPr lang="fr-FR" sz="1400" dirty="0"/>
              <a:t>On peut dire enfin que : </a:t>
            </a:r>
            <a:r>
              <a:rPr lang="fr-FR" sz="1400" i="1" dirty="0"/>
              <a:t>CLIQUER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tx1"/>
                </a:solidFill>
                <a:effectLst/>
                <a:latin typeface="+mn-lt"/>
                <a:ea typeface="+mn-ea"/>
                <a:cs typeface="+mn-cs"/>
              </a:rPr>
              <a:t>La vie éternelle se vit dans la louange parfaite !</a:t>
            </a:r>
            <a:endParaRPr lang="fr-FR" sz="1400" kern="1200" dirty="0">
              <a:solidFill>
                <a:schemeClr val="tx1"/>
              </a:solidFill>
              <a:effectLst/>
              <a:latin typeface="+mn-lt"/>
              <a:ea typeface="+mn-ea"/>
              <a:cs typeface="+mn-cs"/>
            </a:endParaRPr>
          </a:p>
          <a:p>
            <a:pPr algn="ctr"/>
            <a:endParaRPr lang="fr-FR" sz="1400" dirty="0"/>
          </a:p>
        </p:txBody>
      </p:sp>
      <p:sp>
        <p:nvSpPr>
          <p:cNvPr id="4" name="Espace réservé du numéro de diapositive 3"/>
          <p:cNvSpPr>
            <a:spLocks noGrp="1"/>
          </p:cNvSpPr>
          <p:nvPr>
            <p:ph type="sldNum" sz="quarter" idx="10"/>
          </p:nvPr>
        </p:nvSpPr>
        <p:spPr/>
        <p:txBody>
          <a:bodyPr/>
          <a:lstStyle/>
          <a:p>
            <a:fld id="{BD98150E-C4D6-42DF-A978-935952DBE706}" type="slidenum">
              <a:rPr lang="fr-FR" smtClean="0"/>
              <a:pPr/>
              <a:t>9</a:t>
            </a:fld>
            <a:endParaRPr lang="fr-FR"/>
          </a:p>
        </p:txBody>
      </p:sp>
    </p:spTree>
    <p:extLst>
      <p:ext uri="{BB962C8B-B14F-4D97-AF65-F5344CB8AC3E}">
        <p14:creationId xmlns:p14="http://schemas.microsoft.com/office/powerpoint/2010/main" val="125175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C7EF5-79BB-9DE4-0A02-B9403DC6CDC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070B542-08A0-5E5C-1E43-18D7D7EFB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9874EE0-C114-4688-2B0B-5DA284430D0A}"/>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1216B8F9-EC62-9939-28FC-325044844B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943B16-AA5F-7E61-715E-F67A9F17D33C}"/>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1317590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27519-A542-2316-5B76-96E9A79AE7E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B62F18D-5507-1BFF-2CCE-7044704EA87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C3158A-3599-92B1-AE39-CDE6E93777F8}"/>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4D05564F-8376-68B4-82FD-3F32D931DD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D341D5-F69A-E788-E76E-08994AB1A439}"/>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82486569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CAE46C-084F-3A5B-B774-C5A24F2C9D6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3B8DA7-D263-0625-787E-48BE7DD34C4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7A7F5C-3E11-C745-019D-9EB8D24EC930}"/>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18CEB3CE-385B-B720-71EA-ADD2F207CF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71967F-3F9C-D3D0-292F-CD5BEBD92F56}"/>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255200681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41A7E3-71E6-25BD-CA56-255CFD8ADAA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251523-D70A-B966-73EB-4B38D8D761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3E570A-1BF2-2CDA-8C4D-121FE201A84E}"/>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FDB733B8-AC68-3084-AA3D-02C8ED9AD8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38010D-F9D9-5E01-792F-659D5BDF655D}"/>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89656212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DBC0FE-6BE6-9FA7-7ADA-55E0202D175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78C6D91-9E31-3192-0774-079D32590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B0E9E88-B363-371F-4629-4D2103DF6007}"/>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E7373C38-4427-96A9-E5AC-B28D6AF2F8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14BA7D-4839-30D2-8B12-CFE535ECAA35}"/>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37897629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CB891-01FA-1246-0DE0-18F9099C48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F537A7-85DB-7E49-D9C6-8E3EAFA4820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1AC944D-CF38-213B-4B4C-760152BBE3E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271615A-6ACF-84FA-C1A6-709C165EBA9B}"/>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6" name="Espace réservé du pied de page 5">
            <a:extLst>
              <a:ext uri="{FF2B5EF4-FFF2-40B4-BE49-F238E27FC236}">
                <a16:creationId xmlns:a16="http://schemas.microsoft.com/office/drawing/2014/main" id="{3AEBEE50-4B6D-4F24-2839-C56C534D34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AF3C46-8105-B76B-B8ED-3D99F857EC20}"/>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34528951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5704D-50FD-AE61-36A5-F1CC527EECC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91D9CF6-CE9C-762C-95CC-5E698DE05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0A75C9E-3215-7FFC-FE9B-B2B59F36EEB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7E41CA3-7E46-1DFA-F3FC-183551935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2F4B5F7-9F76-7E17-1EC7-CF202ECB664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D95C60D-3C44-3E3C-3324-77E0224409E1}"/>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8" name="Espace réservé du pied de page 7">
            <a:extLst>
              <a:ext uri="{FF2B5EF4-FFF2-40B4-BE49-F238E27FC236}">
                <a16:creationId xmlns:a16="http://schemas.microsoft.com/office/drawing/2014/main" id="{4750B24F-204F-A6C7-521C-127FBFAE5C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99BB9C8-697B-4FD7-0F29-B4E0141D682B}"/>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23354374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606D7-6924-1836-4B22-13083E28EC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60DE1E6-9239-AF0D-283E-6E4EE9730BD7}"/>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4" name="Espace réservé du pied de page 3">
            <a:extLst>
              <a:ext uri="{FF2B5EF4-FFF2-40B4-BE49-F238E27FC236}">
                <a16:creationId xmlns:a16="http://schemas.microsoft.com/office/drawing/2014/main" id="{ECAA2586-7D7E-B5C1-ACCA-876790003A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5AD5F4-0EB3-4941-0CBE-E79C5100D22F}"/>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03995146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7790E11-4CF6-D98C-DA5F-2C9646DC0A93}"/>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3" name="Espace réservé du pied de page 2">
            <a:extLst>
              <a:ext uri="{FF2B5EF4-FFF2-40B4-BE49-F238E27FC236}">
                <a16:creationId xmlns:a16="http://schemas.microsoft.com/office/drawing/2014/main" id="{8458E58E-77D6-222B-4289-B5871E41B1B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FABC0C9-B68A-ACEC-BC43-8473327D2A6F}"/>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61331692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4A601-C91F-F1B5-0FBD-17E8A9A5E0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83EF1F1-3B95-6D1A-81F2-33B62A720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9259F9C-2E10-1FB6-4A1D-A4498A07E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280F61-18C6-3EDB-9BFE-7EE49F1A25D3}"/>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6" name="Espace réservé du pied de page 5">
            <a:extLst>
              <a:ext uri="{FF2B5EF4-FFF2-40B4-BE49-F238E27FC236}">
                <a16:creationId xmlns:a16="http://schemas.microsoft.com/office/drawing/2014/main" id="{AE6CD17D-37D3-3031-8CD0-CD7A05B722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9564F3-2C08-FB5D-F6E1-FD8AF81CE4AA}"/>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30291361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8A459-40DA-E4B1-2940-D1D9338AC1C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52BDFCA-3D18-AD90-BFA4-F4D51BAD6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CF9AEF5-5151-D30B-398B-BB10ED43F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04FB94-ECAF-35EA-813D-5FA1A9FC7835}"/>
              </a:ext>
            </a:extLst>
          </p:cNvPr>
          <p:cNvSpPr>
            <a:spLocks noGrp="1"/>
          </p:cNvSpPr>
          <p:nvPr>
            <p:ph type="dt" sz="half" idx="10"/>
          </p:nvPr>
        </p:nvSpPr>
        <p:spPr/>
        <p:txBody>
          <a:bodyPr/>
          <a:lstStyle/>
          <a:p>
            <a:fld id="{CB9B5A27-08EA-41B3-98BB-3E815A5BC786}" type="datetimeFigureOut">
              <a:rPr lang="fr-FR" smtClean="0"/>
              <a:t>06/02/2026</a:t>
            </a:fld>
            <a:endParaRPr lang="fr-FR"/>
          </a:p>
        </p:txBody>
      </p:sp>
      <p:sp>
        <p:nvSpPr>
          <p:cNvPr id="6" name="Espace réservé du pied de page 5">
            <a:extLst>
              <a:ext uri="{FF2B5EF4-FFF2-40B4-BE49-F238E27FC236}">
                <a16:creationId xmlns:a16="http://schemas.microsoft.com/office/drawing/2014/main" id="{AC54B7E0-ED12-F9A0-FEE3-54C8B27F9D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3ECACF-6F64-4195-0E3A-D8BD4BFB2287}"/>
              </a:ext>
            </a:extLst>
          </p:cNvPr>
          <p:cNvSpPr>
            <a:spLocks noGrp="1"/>
          </p:cNvSpPr>
          <p:nvPr>
            <p:ph type="sldNum" sz="quarter" idx="12"/>
          </p:nvPr>
        </p:nvSpPr>
        <p:spPr/>
        <p:txBody>
          <a:bodyPr/>
          <a:lstStyle/>
          <a:p>
            <a:fld id="{80ABBFE3-5030-490C-A42B-7D8977E1AAF5}" type="slidenum">
              <a:rPr lang="fr-FR" smtClean="0"/>
              <a:t>‹N°›</a:t>
            </a:fld>
            <a:endParaRPr lang="fr-FR"/>
          </a:p>
        </p:txBody>
      </p:sp>
    </p:spTree>
    <p:extLst>
      <p:ext uri="{BB962C8B-B14F-4D97-AF65-F5344CB8AC3E}">
        <p14:creationId xmlns:p14="http://schemas.microsoft.com/office/powerpoint/2010/main" val="123651298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D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A16A78C-5C5B-9BFE-732D-888935C52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2A9F0EE-FEFC-83BD-C872-612F76AD3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EE8B47-5E39-135E-B094-D8BD23DD6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B5A27-08EA-41B3-98BB-3E815A5BC786}" type="datetimeFigureOut">
              <a:rPr lang="fr-FR" smtClean="0"/>
              <a:t>06/02/2026</a:t>
            </a:fld>
            <a:endParaRPr lang="fr-FR"/>
          </a:p>
        </p:txBody>
      </p:sp>
      <p:sp>
        <p:nvSpPr>
          <p:cNvPr id="5" name="Espace réservé du pied de page 4">
            <a:extLst>
              <a:ext uri="{FF2B5EF4-FFF2-40B4-BE49-F238E27FC236}">
                <a16:creationId xmlns:a16="http://schemas.microsoft.com/office/drawing/2014/main" id="{823E9270-1AE5-5924-9F4E-DA326E19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9D29209-F913-E122-2840-B244AA283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BBFE3-5030-490C-A42B-7D8977E1AAF5}" type="slidenum">
              <a:rPr lang="fr-FR" smtClean="0"/>
              <a:t>‹N°›</a:t>
            </a:fld>
            <a:endParaRPr lang="fr-FR"/>
          </a:p>
        </p:txBody>
      </p:sp>
    </p:spTree>
    <p:extLst>
      <p:ext uri="{BB962C8B-B14F-4D97-AF65-F5344CB8AC3E}">
        <p14:creationId xmlns:p14="http://schemas.microsoft.com/office/powerpoint/2010/main" val="85022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ici pourquoi la Trinité d'Andreï Roublev est l'icône russe la plus  célèbre - Russia Beyond FR">
            <a:extLst>
              <a:ext uri="{FF2B5EF4-FFF2-40B4-BE49-F238E27FC236}">
                <a16:creationId xmlns:a16="http://schemas.microsoft.com/office/drawing/2014/main" id="{AA04DE97-3BBD-CF1D-1DA1-C2C05A230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Image associée"/>
          <p:cNvPicPr/>
          <p:nvPr/>
        </p:nvPicPr>
        <p:blipFill rotWithShape="1">
          <a:blip r:embed="rId4" cstate="print">
            <a:extLst>
              <a:ext uri="{28A0092B-C50C-407E-A947-70E740481C1C}">
                <a14:useLocalDpi xmlns:a14="http://schemas.microsoft.com/office/drawing/2010/main" val="0"/>
              </a:ext>
            </a:extLst>
          </a:blip>
          <a:srcRect b="6452"/>
          <a:stretch/>
        </p:blipFill>
        <p:spPr bwMode="auto">
          <a:xfrm>
            <a:off x="2" y="0"/>
            <a:ext cx="12191998" cy="7514185"/>
          </a:xfrm>
          <a:prstGeom prst="rect">
            <a:avLst/>
          </a:prstGeom>
          <a:noFill/>
          <a:ln>
            <a:noFill/>
          </a:ln>
        </p:spPr>
      </p:pic>
      <p:sp>
        <p:nvSpPr>
          <p:cNvPr id="3" name="Rectangle 2"/>
          <p:cNvSpPr/>
          <p:nvPr/>
        </p:nvSpPr>
        <p:spPr>
          <a:xfrm>
            <a:off x="82550" y="439626"/>
            <a:ext cx="12191998" cy="6832640"/>
          </a:xfrm>
          <a:prstGeom prst="rect">
            <a:avLst/>
          </a:prstGeom>
        </p:spPr>
        <p:txBody>
          <a:bodyPr wrap="square">
            <a:spAutoFit/>
          </a:bodyPr>
          <a:lstStyle/>
          <a:p>
            <a:pPr algn="ctr"/>
            <a:r>
              <a:rPr lang="fr-FR" sz="5400" b="1" dirty="0">
                <a:solidFill>
                  <a:schemeClr val="accent4">
                    <a:lumMod val="40000"/>
                    <a:lumOff val="60000"/>
                  </a:schemeClr>
                </a:solidFill>
              </a:rPr>
              <a:t>« Aujourd'hui nous voyons certes dans un miroir, d'une manière confuse,</a:t>
            </a:r>
          </a:p>
          <a:p>
            <a:pPr algn="ctr"/>
            <a:r>
              <a:rPr lang="fr-FR" sz="5400" b="1" dirty="0">
                <a:solidFill>
                  <a:schemeClr val="accent4">
                    <a:lumMod val="40000"/>
                    <a:lumOff val="60000"/>
                  </a:schemeClr>
                </a:solidFill>
              </a:rPr>
              <a:t>mais alors nous verrons face à face.</a:t>
            </a:r>
          </a:p>
          <a:p>
            <a:pPr algn="ctr"/>
            <a:r>
              <a:rPr lang="fr-FR" sz="5400" b="1" dirty="0">
                <a:solidFill>
                  <a:schemeClr val="accent4">
                    <a:lumMod val="40000"/>
                    <a:lumOff val="60000"/>
                  </a:schemeClr>
                </a:solidFill>
              </a:rPr>
              <a:t>Aujourd'hui, je connais d’une manière imparfaite ;</a:t>
            </a:r>
          </a:p>
          <a:p>
            <a:pPr algn="ctr"/>
            <a:r>
              <a:rPr lang="fr-FR" sz="5400" b="1" dirty="0">
                <a:solidFill>
                  <a:schemeClr val="accent4">
                    <a:lumMod val="40000"/>
                    <a:lumOff val="60000"/>
                  </a:schemeClr>
                </a:solidFill>
              </a:rPr>
              <a:t>mais alors </a:t>
            </a:r>
            <a:r>
              <a:rPr lang="fr-FR" sz="5400" b="1" dirty="0">
                <a:solidFill>
                  <a:srgbClr val="F2D37A"/>
                </a:solidFill>
              </a:rPr>
              <a:t>je connaitrai comme je suis connu. » </a:t>
            </a:r>
          </a:p>
          <a:p>
            <a:pPr algn="ctr"/>
            <a:r>
              <a:rPr lang="fr-FR" sz="4800" b="1" i="1" dirty="0">
                <a:solidFill>
                  <a:srgbClr val="F2D37A"/>
                </a:solidFill>
              </a:rPr>
              <a:t>                                            1 Cor 13,12</a:t>
            </a:r>
          </a:p>
        </p:txBody>
      </p:sp>
      <p:sp>
        <p:nvSpPr>
          <p:cNvPr id="4" name="Espace réservé du contenu 2">
            <a:extLst>
              <a:ext uri="{FF2B5EF4-FFF2-40B4-BE49-F238E27FC236}">
                <a16:creationId xmlns:a16="http://schemas.microsoft.com/office/drawing/2014/main" id="{6F4DA92C-73E3-5CA1-3463-73F6FBD48427}"/>
              </a:ext>
            </a:extLst>
          </p:cNvPr>
          <p:cNvSpPr>
            <a:spLocks noGrp="1"/>
          </p:cNvSpPr>
          <p:nvPr>
            <p:ph idx="1"/>
          </p:nvPr>
        </p:nvSpPr>
        <p:spPr>
          <a:xfrm>
            <a:off x="-2" y="0"/>
            <a:ext cx="12192000" cy="8696024"/>
          </a:xfrm>
          <a:gradFill>
            <a:gsLst>
              <a:gs pos="0">
                <a:schemeClr val="accent4">
                  <a:lumMod val="0"/>
                  <a:lumOff val="100000"/>
                </a:schemeClr>
              </a:gs>
              <a:gs pos="49000">
                <a:schemeClr val="accent4">
                  <a:lumMod val="0"/>
                  <a:lumOff val="100000"/>
                </a:schemeClr>
              </a:gs>
              <a:gs pos="91000">
                <a:schemeClr val="accent4">
                  <a:lumMod val="100000"/>
                </a:schemeClr>
              </a:gs>
            </a:gsLst>
            <a:path path="circle">
              <a:fillToRect l="50000" t="-80000" r="50000" b="180000"/>
            </a:path>
          </a:gradFill>
        </p:spPr>
        <p:txBody>
          <a:bodyPr>
            <a:normAutofit/>
          </a:bodyPr>
          <a:lstStyle/>
          <a:p>
            <a:pPr marL="0" indent="0" algn="ctr">
              <a:buNone/>
            </a:pPr>
            <a:endParaRPr lang="fr-FR" b="1" dirty="0">
              <a:solidFill>
                <a:schemeClr val="accent6">
                  <a:lumMod val="75000"/>
                </a:schemeClr>
              </a:solidFill>
            </a:endParaRPr>
          </a:p>
          <a:p>
            <a:pPr marL="0" indent="0" algn="ctr">
              <a:buNone/>
            </a:pPr>
            <a:r>
              <a:rPr lang="fr-FR" sz="7200" b="1" dirty="0">
                <a:solidFill>
                  <a:srgbClr val="002060"/>
                </a:solidFill>
              </a:rPr>
              <a:t>« Nous serons </a:t>
            </a:r>
          </a:p>
          <a:p>
            <a:pPr marL="0" indent="0" algn="ctr">
              <a:buNone/>
            </a:pPr>
            <a:r>
              <a:rPr lang="fr-FR" sz="7200" b="1" dirty="0">
                <a:solidFill>
                  <a:srgbClr val="002060"/>
                </a:solidFill>
              </a:rPr>
              <a:t>semblables à Lui parce que </a:t>
            </a:r>
          </a:p>
          <a:p>
            <a:pPr marL="0" indent="0" algn="ctr">
              <a:buNone/>
            </a:pPr>
            <a:r>
              <a:rPr lang="fr-FR" sz="7200" b="1" dirty="0">
                <a:solidFill>
                  <a:srgbClr val="002060"/>
                </a:solidFill>
              </a:rPr>
              <a:t>nous le verrons</a:t>
            </a:r>
          </a:p>
          <a:p>
            <a:pPr marL="0" indent="0" algn="ctr">
              <a:buNone/>
            </a:pPr>
            <a:r>
              <a:rPr lang="fr-FR" sz="7200" b="1" dirty="0">
                <a:solidFill>
                  <a:srgbClr val="002060"/>
                </a:solidFill>
              </a:rPr>
              <a:t> tel qu’Il est ! » </a:t>
            </a:r>
          </a:p>
          <a:p>
            <a:pPr marL="0" indent="0" algn="ctr">
              <a:buNone/>
            </a:pPr>
            <a:endParaRPr lang="fr-FR" sz="4000" b="1" dirty="0">
              <a:solidFill>
                <a:srgbClr val="002060"/>
              </a:solidFill>
            </a:endParaRPr>
          </a:p>
          <a:p>
            <a:pPr marL="0" indent="0" algn="ctr">
              <a:buNone/>
            </a:pPr>
            <a:r>
              <a:rPr lang="fr-FR" sz="4000" b="1" dirty="0">
                <a:solidFill>
                  <a:srgbClr val="002060"/>
                </a:solidFill>
              </a:rPr>
              <a:t>1 Jean 3,2</a:t>
            </a:r>
          </a:p>
        </p:txBody>
      </p:sp>
    </p:spTree>
    <p:extLst>
      <p:ext uri="{BB962C8B-B14F-4D97-AF65-F5344CB8AC3E}">
        <p14:creationId xmlns:p14="http://schemas.microsoft.com/office/powerpoint/2010/main" val="3371945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ppt_x</p:attrName>
                                        </p:attrNameLst>
                                      </p:cBhvr>
                                      <p:tavLst>
                                        <p:tav tm="0">
                                          <p:val>
                                            <p:strVal val="#ppt_x"/>
                                          </p:val>
                                        </p:tav>
                                        <p:tav tm="100000">
                                          <p:val>
                                            <p:strVal val="#ppt_x"/>
                                          </p:val>
                                        </p:tav>
                                      </p:tavLst>
                                    </p:anim>
                                    <p:anim calcmode="lin" valueType="num">
                                      <p:cBhvr>
                                        <p:cTn id="9" dur="5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500"/>
                                        <p:tgtEl>
                                          <p:spTgt spid="3">
                                            <p:txEl>
                                              <p:pRg st="1" end="1"/>
                                            </p:txEl>
                                          </p:spTgt>
                                        </p:tgtEl>
                                      </p:cBhvr>
                                    </p:animEffect>
                                  </p:childTnLst>
                                </p:cTn>
                              </p:par>
                              <p:par>
                                <p:cTn id="16" presetID="22" presetClass="entr" presetSubtype="1" fill="hold" nodeType="withEffect">
                                  <p:stCondLst>
                                    <p:cond delay="325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3000"/>
                                        <p:tgtEl>
                                          <p:spTgt spid="3">
                                            <p:txEl>
                                              <p:pRg st="2" end="2"/>
                                            </p:txEl>
                                          </p:spTgt>
                                        </p:tgtEl>
                                      </p:cBhvr>
                                    </p:animEffect>
                                  </p:childTnLst>
                                </p:cTn>
                              </p:par>
                              <p:par>
                                <p:cTn id="19" presetID="22" presetClass="entr" presetSubtype="1" fill="hold" nodeType="withEffect">
                                  <p:stCondLst>
                                    <p:cond delay="375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2000"/>
                                        <p:tgtEl>
                                          <p:spTgt spid="3">
                                            <p:txEl>
                                              <p:pRg st="3" end="3"/>
                                            </p:txEl>
                                          </p:spTgt>
                                        </p:tgtEl>
                                      </p:cBhvr>
                                    </p:animEffect>
                                  </p:childTnLst>
                                </p:cTn>
                              </p:par>
                              <p:par>
                                <p:cTn id="22" presetID="22" presetClass="entr" presetSubtype="1" fill="hold" nodeType="withEffect">
                                  <p:stCondLst>
                                    <p:cond delay="375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bg/>
                                          </p:spTgt>
                                        </p:tgtEl>
                                        <p:attrNameLst>
                                          <p:attrName>style.visibility</p:attrName>
                                        </p:attrNameLst>
                                      </p:cBhvr>
                                      <p:to>
                                        <p:strVal val="visible"/>
                                      </p:to>
                                    </p:set>
                                    <p:animEffect transition="in" filter="fade">
                                      <p:cBhvr>
                                        <p:cTn id="29" dur="3000"/>
                                        <p:tgtEl>
                                          <p:spTgt spid="4">
                                            <p:bg/>
                                          </p:spTgt>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6000"/>
                                        <p:tgtEl>
                                          <p:spTgt spid="4">
                                            <p:txEl>
                                              <p:pRg st="1" end="1"/>
                                            </p:txEl>
                                          </p:spTgt>
                                        </p:tgtEl>
                                      </p:cBhvr>
                                    </p:animEffect>
                                    <p:anim calcmode="lin" valueType="num">
                                      <p:cBhvr>
                                        <p:cTn id="34" dur="6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6000" fill="hold"/>
                                        <p:tgtEl>
                                          <p:spTgt spid="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00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6000"/>
                                        <p:tgtEl>
                                          <p:spTgt spid="4">
                                            <p:txEl>
                                              <p:pRg st="2" end="2"/>
                                            </p:txEl>
                                          </p:spTgt>
                                        </p:tgtEl>
                                      </p:cBhvr>
                                    </p:animEffect>
                                    <p:anim calcmode="lin" valueType="num">
                                      <p:cBhvr>
                                        <p:cTn id="39" dur="6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6000" fill="hold"/>
                                        <p:tgtEl>
                                          <p:spTgt spid="4">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00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6000"/>
                                        <p:tgtEl>
                                          <p:spTgt spid="4">
                                            <p:txEl>
                                              <p:pRg st="3" end="3"/>
                                            </p:txEl>
                                          </p:spTgt>
                                        </p:tgtEl>
                                      </p:cBhvr>
                                    </p:animEffect>
                                    <p:anim calcmode="lin" valueType="num">
                                      <p:cBhvr>
                                        <p:cTn id="44" dur="6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5" dur="6000" fill="hold"/>
                                        <p:tgtEl>
                                          <p:spTgt spid="4">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00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6000"/>
                                        <p:tgtEl>
                                          <p:spTgt spid="4">
                                            <p:txEl>
                                              <p:pRg st="4" end="4"/>
                                            </p:txEl>
                                          </p:spTgt>
                                        </p:tgtEl>
                                      </p:cBhvr>
                                    </p:animEffect>
                                    <p:anim calcmode="lin" valueType="num">
                                      <p:cBhvr>
                                        <p:cTn id="49" dur="6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0" dur="6000" fill="hold"/>
                                        <p:tgtEl>
                                          <p:spTgt spid="4">
                                            <p:txEl>
                                              <p:pRg st="4" end="4"/>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00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fade">
                                      <p:cBhvr>
                                        <p:cTn id="53" dur="6000"/>
                                        <p:tgtEl>
                                          <p:spTgt spid="4">
                                            <p:txEl>
                                              <p:pRg st="6" end="6"/>
                                            </p:txEl>
                                          </p:spTgt>
                                        </p:tgtEl>
                                      </p:cBhvr>
                                    </p:animEffect>
                                    <p:anim calcmode="lin" valueType="num">
                                      <p:cBhvr>
                                        <p:cTn id="54" dur="6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5" dur="6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320337" cy="6858000"/>
          </a:xfrm>
          <a:gradFill>
            <a:gsLst>
              <a:gs pos="0">
                <a:schemeClr val="accent4">
                  <a:lumMod val="0"/>
                  <a:lumOff val="100000"/>
                </a:schemeClr>
              </a:gs>
              <a:gs pos="44000">
                <a:schemeClr val="accent4">
                  <a:lumMod val="0"/>
                  <a:lumOff val="100000"/>
                </a:schemeClr>
              </a:gs>
              <a:gs pos="100000">
                <a:schemeClr val="accent4">
                  <a:lumMod val="100000"/>
                </a:schemeClr>
              </a:gs>
            </a:gsLst>
            <a:path path="circle">
              <a:fillToRect l="50000" t="-80000" r="50000" b="180000"/>
            </a:path>
          </a:gradFill>
        </p:spPr>
        <p:txBody>
          <a:bodyPr>
            <a:normAutofit fontScale="92500" lnSpcReduction="10000"/>
          </a:bodyPr>
          <a:lstStyle/>
          <a:p>
            <a:pPr marL="0" indent="0" algn="ctr">
              <a:lnSpc>
                <a:spcPct val="115000"/>
              </a:lnSpc>
              <a:spcAft>
                <a:spcPts val="1000"/>
              </a:spcAft>
              <a:buNone/>
            </a:pPr>
            <a:endParaRPr lang="fr-FR" sz="5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 Ce mystère de communion bienheureuse avec Dieu </a:t>
            </a: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et avec tous ceux qui sont dans le Christ </a:t>
            </a: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dépasse toute compréhension, toute représentation.  </a:t>
            </a: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L’Ecriture nous en parle en images : </a:t>
            </a: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vie, lumière, paix, festin de noces, vin du royaume, </a:t>
            </a:r>
          </a:p>
          <a:p>
            <a:pPr marL="0" indent="0" algn="ctr">
              <a:lnSpc>
                <a:spcPct val="115000"/>
              </a:lnSpc>
              <a:spcAft>
                <a:spcPts val="1000"/>
              </a:spcAft>
              <a:buNone/>
            </a:pPr>
            <a:r>
              <a:rPr lang="fr-FR" sz="40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maison du Père, Jérusalem céleste, Paradis »  </a:t>
            </a:r>
          </a:p>
          <a:p>
            <a:pPr marL="0" indent="0" algn="ctr">
              <a:lnSpc>
                <a:spcPct val="115000"/>
              </a:lnSpc>
              <a:spcAft>
                <a:spcPts val="1000"/>
              </a:spcAft>
              <a:buNone/>
            </a:pPr>
            <a:r>
              <a:rPr lang="fr-FR" sz="44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CEC 1027 </a:t>
            </a:r>
          </a:p>
        </p:txBody>
      </p:sp>
    </p:spTree>
    <p:extLst>
      <p:ext uri="{BB962C8B-B14F-4D97-AF65-F5344CB8AC3E}">
        <p14:creationId xmlns:p14="http://schemas.microsoft.com/office/powerpoint/2010/main" val="19626546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3000"/>
                                        <p:tgtEl>
                                          <p:spTgt spid="3">
                                            <p:txEl>
                                              <p:pRg st="1" end="1"/>
                                            </p:txEl>
                                          </p:spTgt>
                                        </p:tgtEl>
                                      </p:cBhvr>
                                    </p:animEffect>
                                    <p:anim calcmode="lin" valueType="num">
                                      <p:cBhvr>
                                        <p:cTn id="8"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3000"/>
                                        <p:tgtEl>
                                          <p:spTgt spid="3">
                                            <p:txEl>
                                              <p:pRg st="2" end="2"/>
                                            </p:txEl>
                                          </p:spTgt>
                                        </p:tgtEl>
                                      </p:cBhvr>
                                    </p:animEffect>
                                    <p:anim calcmode="lin" valueType="num">
                                      <p:cBhvr>
                                        <p:cTn id="13"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3000"/>
                                        <p:tgtEl>
                                          <p:spTgt spid="3">
                                            <p:txEl>
                                              <p:pRg st="3" end="3"/>
                                            </p:txEl>
                                          </p:spTgt>
                                        </p:tgtEl>
                                      </p:cBhvr>
                                    </p:animEffect>
                                    <p:anim calcmode="lin" valueType="num">
                                      <p:cBhvr>
                                        <p:cTn id="18"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3000"/>
                                        <p:tgtEl>
                                          <p:spTgt spid="3">
                                            <p:txEl>
                                              <p:pRg st="4" end="4"/>
                                            </p:txEl>
                                          </p:spTgt>
                                        </p:tgtEl>
                                      </p:cBhvr>
                                    </p:animEffect>
                                    <p:anim calcmode="lin" valueType="num">
                                      <p:cBhvr>
                                        <p:cTn id="23"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3000"/>
                                        <p:tgtEl>
                                          <p:spTgt spid="3">
                                            <p:txEl>
                                              <p:pRg st="5" end="5"/>
                                            </p:txEl>
                                          </p:spTgt>
                                        </p:tgtEl>
                                      </p:cBhvr>
                                    </p:animEffect>
                                    <p:anim calcmode="lin" valueType="num">
                                      <p:cBhvr>
                                        <p:cTn id="28"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3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3000"/>
                                        <p:tgtEl>
                                          <p:spTgt spid="3">
                                            <p:txEl>
                                              <p:pRg st="6" end="6"/>
                                            </p:txEl>
                                          </p:spTgt>
                                        </p:tgtEl>
                                      </p:cBhvr>
                                    </p:animEffect>
                                    <p:anim calcmode="lin" valueType="num">
                                      <p:cBhvr>
                                        <p:cTn id="33"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3000"/>
                                        <p:tgtEl>
                                          <p:spTgt spid="3">
                                            <p:txEl>
                                              <p:pRg st="7" end="7"/>
                                            </p:txEl>
                                          </p:spTgt>
                                        </p:tgtEl>
                                      </p:cBhvr>
                                    </p:animEffect>
                                    <p:anim calcmode="lin" valueType="num">
                                      <p:cBhvr>
                                        <p:cTn id="38"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3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C00000"/>
              </a:solidFill>
              <a:latin typeface="Bahnschrift" panose="020B0502040204020203" pitchFamily="34" charset="0"/>
            </a:endParaRPr>
          </a:p>
          <a:p>
            <a:pPr algn="ctr"/>
            <a:endParaRPr lang="fr-FR" sz="2000" b="1" dirty="0">
              <a:solidFill>
                <a:srgbClr val="C00000"/>
              </a:solidFill>
              <a:latin typeface="Bahnschrift" panose="020B0502040204020203" pitchFamily="34" charset="0"/>
            </a:endParaRPr>
          </a:p>
          <a:p>
            <a:pPr algn="ctr"/>
            <a:r>
              <a:rPr lang="fr-FR" sz="5400" b="1" dirty="0">
                <a:solidFill>
                  <a:srgbClr val="002060"/>
                </a:solidFill>
                <a:latin typeface="Bahnschrift" panose="020B0502040204020203" pitchFamily="34" charset="0"/>
              </a:rPr>
              <a:t>« </a:t>
            </a:r>
            <a:r>
              <a:rPr lang="fr-FR" sz="5400" b="1" dirty="0">
                <a:solidFill>
                  <a:srgbClr val="002060"/>
                </a:solidFill>
              </a:rPr>
              <a:t>Ce que l’œil n’a pas vu, </a:t>
            </a:r>
          </a:p>
          <a:p>
            <a:pPr algn="ctr"/>
            <a:r>
              <a:rPr lang="fr-FR" sz="5400" b="1" dirty="0">
                <a:solidFill>
                  <a:srgbClr val="002060"/>
                </a:solidFill>
              </a:rPr>
              <a:t>ce que l’oreille n’a pas entendu, </a:t>
            </a:r>
          </a:p>
          <a:p>
            <a:pPr algn="ctr"/>
            <a:r>
              <a:rPr lang="fr-FR" sz="5400" b="1" dirty="0">
                <a:solidFill>
                  <a:srgbClr val="002060"/>
                </a:solidFill>
              </a:rPr>
              <a:t>ce qui n’est pas venu à l’esprit de l’homme…</a:t>
            </a:r>
          </a:p>
          <a:p>
            <a:pPr algn="ctr"/>
            <a:r>
              <a:rPr lang="fr-FR" sz="5400" b="1" dirty="0">
                <a:solidFill>
                  <a:srgbClr val="002060"/>
                </a:solidFill>
              </a:rPr>
              <a:t>ce que Dieu a préparé pour ceux </a:t>
            </a:r>
          </a:p>
          <a:p>
            <a:pPr algn="ctr"/>
            <a:r>
              <a:rPr lang="fr-FR" sz="5400" b="1" dirty="0">
                <a:solidFill>
                  <a:srgbClr val="002060"/>
                </a:solidFill>
              </a:rPr>
              <a:t>                 dont il est aimé »</a:t>
            </a:r>
            <a:r>
              <a:rPr lang="fr-FR" sz="5400" dirty="0">
                <a:solidFill>
                  <a:srgbClr val="002060"/>
                </a:solidFill>
              </a:rPr>
              <a:t>      </a:t>
            </a:r>
            <a:r>
              <a:rPr lang="fr-FR" sz="4000" b="1" dirty="0">
                <a:solidFill>
                  <a:srgbClr val="002060"/>
                </a:solidFill>
              </a:rPr>
              <a:t>1Co 2,9</a:t>
            </a:r>
            <a:endParaRPr lang="fr-FR" sz="4000" b="1" dirty="0">
              <a:solidFill>
                <a:srgbClr val="002060"/>
              </a:solidFill>
              <a:latin typeface="Bahnschrift" panose="020B0502040204020203" pitchFamily="34" charset="0"/>
            </a:endParaRPr>
          </a:p>
        </p:txBody>
      </p:sp>
    </p:spTree>
    <p:extLst>
      <p:ext uri="{BB962C8B-B14F-4D97-AF65-F5344CB8AC3E}">
        <p14:creationId xmlns:p14="http://schemas.microsoft.com/office/powerpoint/2010/main" val="378400257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3250"/>
                                        <p:tgtEl>
                                          <p:spTgt spid="3">
                                            <p:txEl>
                                              <p:pRg st="2" end="2"/>
                                            </p:txEl>
                                          </p:spTgt>
                                        </p:tgtEl>
                                      </p:cBhvr>
                                    </p:animEffect>
                                  </p:childTnLst>
                                </p:cTn>
                              </p:par>
                            </p:childTnLst>
                          </p:cTn>
                        </p:par>
                        <p:par>
                          <p:cTn id="8" fill="hold">
                            <p:stCondLst>
                              <p:cond delay="3250"/>
                            </p:stCondLst>
                            <p:childTnLst>
                              <p:par>
                                <p:cTn id="9" presetID="22" presetClass="entr" presetSubtype="1"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up)">
                                      <p:cBhvr>
                                        <p:cTn id="11" dur="3250"/>
                                        <p:tgtEl>
                                          <p:spTgt spid="3">
                                            <p:txEl>
                                              <p:pRg st="3" end="3"/>
                                            </p:txEl>
                                          </p:spTgt>
                                        </p:tgtEl>
                                      </p:cBhvr>
                                    </p:animEffect>
                                  </p:childTnLst>
                                </p:cTn>
                              </p:par>
                            </p:childTnLst>
                          </p:cTn>
                        </p:par>
                        <p:par>
                          <p:cTn id="12" fill="hold">
                            <p:stCondLst>
                              <p:cond delay="6500"/>
                            </p:stCondLst>
                            <p:childTnLst>
                              <p:par>
                                <p:cTn id="13" presetID="22" presetClass="entr" presetSubtype="1"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up)">
                                      <p:cBhvr>
                                        <p:cTn id="15" dur="3250"/>
                                        <p:tgtEl>
                                          <p:spTgt spid="3">
                                            <p:txEl>
                                              <p:pRg st="4" end="4"/>
                                            </p:txEl>
                                          </p:spTgt>
                                        </p:tgtEl>
                                      </p:cBhvr>
                                    </p:animEffect>
                                  </p:childTnLst>
                                </p:cTn>
                              </p:par>
                            </p:childTnLst>
                          </p:cTn>
                        </p:par>
                        <p:par>
                          <p:cTn id="16" fill="hold">
                            <p:stCondLst>
                              <p:cond delay="9750"/>
                            </p:stCondLst>
                            <p:childTnLst>
                              <p:par>
                                <p:cTn id="17" presetID="22" presetClass="entr" presetSubtype="1"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up)">
                                      <p:cBhvr>
                                        <p:cTn id="19" dur="3250"/>
                                        <p:tgtEl>
                                          <p:spTgt spid="3">
                                            <p:txEl>
                                              <p:pRg st="5" end="5"/>
                                            </p:txEl>
                                          </p:spTgt>
                                        </p:tgtEl>
                                      </p:cBhvr>
                                    </p:animEffect>
                                  </p:childTnLst>
                                </p:cTn>
                              </p:par>
                            </p:childTnLst>
                          </p:cTn>
                        </p:par>
                        <p:par>
                          <p:cTn id="20" fill="hold">
                            <p:stCondLst>
                              <p:cond delay="13000"/>
                            </p:stCondLst>
                            <p:childTnLst>
                              <p:par>
                                <p:cTn id="21" presetID="22" presetClass="entr" presetSubtype="1"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up)">
                                      <p:cBhvr>
                                        <p:cTn id="23" dur="3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509A81-9212-49EE-9738-25FBBD0DEFAE}"/>
              </a:ext>
            </a:extLst>
          </p:cNvPr>
          <p:cNvPicPr>
            <a:picLocks noChangeAspect="1"/>
          </p:cNvPicPr>
          <p:nvPr/>
        </p:nvPicPr>
        <p:blipFill>
          <a:blip r:embed="rId3"/>
          <a:stretch>
            <a:fillRect/>
          </a:stretch>
        </p:blipFill>
        <p:spPr>
          <a:xfrm>
            <a:off x="-1" y="-1"/>
            <a:ext cx="12322845" cy="7573617"/>
          </a:xfrm>
          <a:prstGeom prst="rect">
            <a:avLst/>
          </a:prstGeom>
        </p:spPr>
      </p:pic>
      <p:sp>
        <p:nvSpPr>
          <p:cNvPr id="10" name="Rectangle 9">
            <a:extLst>
              <a:ext uri="{FF2B5EF4-FFF2-40B4-BE49-F238E27FC236}">
                <a16:creationId xmlns:a16="http://schemas.microsoft.com/office/drawing/2014/main" id="{5E234B3D-8989-47E7-95FD-6FE31E1E968B}"/>
              </a:ext>
            </a:extLst>
          </p:cNvPr>
          <p:cNvSpPr/>
          <p:nvPr/>
        </p:nvSpPr>
        <p:spPr>
          <a:xfrm>
            <a:off x="81279" y="1093762"/>
            <a:ext cx="12029441" cy="5386090"/>
          </a:xfrm>
          <a:prstGeom prst="rect">
            <a:avLst/>
          </a:prstGeom>
          <a:noFill/>
        </p:spPr>
        <p:txBody>
          <a:bodyPr wrap="square">
            <a:spAutoFit/>
          </a:bodyPr>
          <a:lstStyle/>
          <a:p>
            <a:pPr algn="ctr"/>
            <a:r>
              <a:rPr lang="fr-FR" sz="1400" b="1" i="1" dirty="0">
                <a:solidFill>
                  <a:srgbClr val="0935C3"/>
                </a:solidFill>
              </a:rPr>
              <a:t> </a:t>
            </a:r>
            <a:r>
              <a:rPr lang="fr-FR" sz="4000" b="1" i="1" dirty="0">
                <a:solidFill>
                  <a:srgbClr val="051E6F"/>
                </a:solidFill>
              </a:rPr>
              <a:t>«  Je  reviendrai et je vous prendrai avec moi, </a:t>
            </a:r>
          </a:p>
          <a:p>
            <a:pPr algn="ctr"/>
            <a:r>
              <a:rPr lang="fr-FR" sz="4000" b="1" i="1" dirty="0">
                <a:solidFill>
                  <a:srgbClr val="051E6F"/>
                </a:solidFill>
              </a:rPr>
              <a:t>afin que là où je suis, vous y soyez, vous aussi ». 	                                                                                            </a:t>
            </a:r>
            <a:r>
              <a:rPr lang="fr-FR" sz="2800" b="1" i="1" dirty="0">
                <a:solidFill>
                  <a:srgbClr val="051E6F"/>
                </a:solidFill>
              </a:rPr>
              <a:t>Jean 14, 1-4 </a:t>
            </a:r>
            <a:endParaRPr lang="fr-FR" sz="3600" b="1" i="1" dirty="0">
              <a:solidFill>
                <a:srgbClr val="051E6F"/>
              </a:solidFill>
            </a:endParaRPr>
          </a:p>
          <a:p>
            <a:pPr algn="ctr"/>
            <a:r>
              <a:rPr lang="fr-FR" sz="4000" b="1" i="1" dirty="0">
                <a:solidFill>
                  <a:srgbClr val="051E6F"/>
                </a:solidFill>
              </a:rPr>
              <a:t>« Il y a plusieurs demeures dans la maison de mon Père. Je vais vous préparer une place » 	</a:t>
            </a:r>
          </a:p>
          <a:p>
            <a:pPr algn="ctr"/>
            <a:r>
              <a:rPr lang="fr-FR" sz="4000" b="1" i="1" dirty="0">
                <a:solidFill>
                  <a:srgbClr val="051E6F"/>
                </a:solidFill>
              </a:rPr>
              <a:t> </a:t>
            </a:r>
            <a:r>
              <a:rPr lang="fr-FR" sz="2800" b="1" i="1" dirty="0">
                <a:solidFill>
                  <a:srgbClr val="051E6F"/>
                </a:solidFill>
              </a:rPr>
              <a:t>Jean 14, 2 </a:t>
            </a:r>
            <a:endParaRPr lang="fr-FR" sz="3200" b="1" i="1" dirty="0">
              <a:solidFill>
                <a:srgbClr val="051E6F"/>
              </a:solidFill>
            </a:endParaRPr>
          </a:p>
          <a:p>
            <a:pPr algn="ctr"/>
            <a:r>
              <a:rPr lang="fr-FR" sz="4000" b="1" i="1" dirty="0">
                <a:solidFill>
                  <a:srgbClr val="051E6F"/>
                </a:solidFill>
              </a:rPr>
              <a:t>« Pour aller où je vais, vous savez le chemin : </a:t>
            </a:r>
          </a:p>
          <a:p>
            <a:pPr algn="ctr"/>
            <a:r>
              <a:rPr lang="fr-FR" sz="4000" b="1" i="1" dirty="0">
                <a:solidFill>
                  <a:srgbClr val="051E6F"/>
                </a:solidFill>
              </a:rPr>
              <a:t>Je suis le chemin »</a:t>
            </a:r>
          </a:p>
          <a:p>
            <a:pPr algn="ctr"/>
            <a:r>
              <a:rPr lang="fr-FR" sz="2800" b="1" i="1" dirty="0">
                <a:solidFill>
                  <a:srgbClr val="051E6F"/>
                </a:solidFill>
              </a:rPr>
              <a:t>Jean 14, 4-6 et 9 </a:t>
            </a:r>
          </a:p>
        </p:txBody>
      </p:sp>
    </p:spTree>
    <p:extLst>
      <p:ext uri="{BB962C8B-B14F-4D97-AF65-F5344CB8AC3E}">
        <p14:creationId xmlns:p14="http://schemas.microsoft.com/office/powerpoint/2010/main" val="127157563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3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1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3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13" dur="3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4" dur="30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3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20" dur="3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1" dur="3000"/>
                                        <p:tgtEl>
                                          <p:spTgt spid="10">
                                            <p:txEl>
                                              <p:pRg st="2" end="2"/>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p:cTn id="25" dur="3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26" dur="3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27" dur="30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p:cTn id="32" dur="2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33" dur="2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34" dur="2000"/>
                                        <p:tgtEl>
                                          <p:spTgt spid="10">
                                            <p:txEl>
                                              <p:pRg st="4" end="4"/>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p:cTn id="37" dur="2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10">
                                            <p:txEl>
                                              <p:pRg st="5" end="5"/>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 calcmode="lin" valueType="num">
                                      <p:cBhvr>
                                        <p:cTn id="42" dur="2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43" dur="2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44"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3" name="Rectangle à coins arrondis 2"/>
          <p:cNvSpPr/>
          <p:nvPr/>
        </p:nvSpPr>
        <p:spPr>
          <a:xfrm>
            <a:off x="473528" y="522514"/>
            <a:ext cx="11952513" cy="6041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800" b="1" dirty="0">
                <a:solidFill>
                  <a:srgbClr val="002060"/>
                </a:solidFill>
              </a:rPr>
              <a:t>« Laissez-moi aller à la maison du Père »</a:t>
            </a:r>
          </a:p>
          <a:p>
            <a:r>
              <a:rPr lang="fr-FR" sz="4800" b="1" dirty="0">
                <a:solidFill>
                  <a:srgbClr val="002060"/>
                </a:solidFill>
              </a:rPr>
              <a:t>                                                             </a:t>
            </a:r>
            <a:r>
              <a:rPr lang="fr-FR" sz="3600" b="1" dirty="0">
                <a:solidFill>
                  <a:srgbClr val="002060"/>
                </a:solidFill>
              </a:rPr>
              <a:t>St</a:t>
            </a:r>
            <a:r>
              <a:rPr lang="fr-FR" sz="4800" b="1" dirty="0">
                <a:solidFill>
                  <a:srgbClr val="002060"/>
                </a:solidFill>
              </a:rPr>
              <a:t> </a:t>
            </a:r>
            <a:r>
              <a:rPr lang="fr-FR" sz="3600" b="1" dirty="0">
                <a:solidFill>
                  <a:srgbClr val="002060"/>
                </a:solidFill>
              </a:rPr>
              <a:t>Jean Paul II</a:t>
            </a:r>
          </a:p>
          <a:p>
            <a:endParaRPr lang="fr-FR" sz="4800" b="1" dirty="0">
              <a:solidFill>
                <a:schemeClr val="tx1"/>
              </a:solidFill>
            </a:endParaRPr>
          </a:p>
        </p:txBody>
      </p:sp>
      <p:pic>
        <p:nvPicPr>
          <p:cNvPr id="409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5540"/>
            <a:ext cx="12191999" cy="96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9641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anim calcmode="lin" valueType="num">
                                      <p:cBhvr>
                                        <p:cTn id="8"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0"/>
                                        <p:tgtEl>
                                          <p:spTgt spid="3">
                                            <p:txEl>
                                              <p:pRg st="1" end="1"/>
                                            </p:txEl>
                                          </p:spTgt>
                                        </p:tgtEl>
                                      </p:cBhvr>
                                    </p:animEffect>
                                    <p:anim calcmode="lin" valueType="num">
                                      <p:cBhvr>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2" presetClass="entr" presetSubtype="0" fill="hold" nodeType="afterEffect">
                                  <p:stCondLst>
                                    <p:cond delay="200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0"/>
                                        <p:tgtEl>
                                          <p:spTgt spid="4098"/>
                                        </p:tgtEl>
                                      </p:cBhvr>
                                    </p:animEffect>
                                    <p:anim calcmode="lin" valueType="num">
                                      <p:cBhvr>
                                        <p:cTn id="19" dur="5000" fill="hold"/>
                                        <p:tgtEl>
                                          <p:spTgt spid="4098"/>
                                        </p:tgtEl>
                                        <p:attrNameLst>
                                          <p:attrName>ppt_x</p:attrName>
                                        </p:attrNameLst>
                                      </p:cBhvr>
                                      <p:tavLst>
                                        <p:tav tm="0">
                                          <p:val>
                                            <p:strVal val="#ppt_x"/>
                                          </p:val>
                                        </p:tav>
                                        <p:tav tm="100000">
                                          <p:val>
                                            <p:strVal val="#ppt_x"/>
                                          </p:val>
                                        </p:tav>
                                      </p:tavLst>
                                    </p:anim>
                                    <p:anim calcmode="lin" valueType="num">
                                      <p:cBhvr>
                                        <p:cTn id="20" dur="5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Résultat de recherche d'images pour &quot;purgatoire et misericorde&quot;"/>
          <p:cNvPicPr/>
          <p:nvPr/>
        </p:nvPicPr>
        <p:blipFill>
          <a:blip r:embed="rId3" cstate="print"/>
          <a:srcRect/>
          <a:stretch>
            <a:fillRect/>
          </a:stretch>
        </p:blipFill>
        <p:spPr bwMode="auto">
          <a:xfrm>
            <a:off x="0" y="-1608774"/>
            <a:ext cx="12192000" cy="12360729"/>
          </a:xfrm>
          <a:prstGeom prst="rect">
            <a:avLst/>
          </a:prstGeom>
          <a:noFill/>
          <a:ln w="9525">
            <a:noFill/>
            <a:miter lim="800000"/>
            <a:headEnd/>
            <a:tailEnd/>
          </a:ln>
        </p:spPr>
      </p:pic>
      <p:sp>
        <p:nvSpPr>
          <p:cNvPr id="3" name="Rectangle à coins arrondis 2"/>
          <p:cNvSpPr/>
          <p:nvPr/>
        </p:nvSpPr>
        <p:spPr>
          <a:xfrm>
            <a:off x="1828799" y="-213360"/>
            <a:ext cx="9535886" cy="6858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Ce Père </a:t>
            </a:r>
          </a:p>
          <a:p>
            <a:pPr algn="ctr"/>
            <a:r>
              <a:rPr lang="fr-FR" sz="4400" b="1" dirty="0">
                <a:solidFill>
                  <a:schemeClr val="bg1"/>
                </a:solidFill>
              </a:rPr>
              <a:t>qui viendra vers nous </a:t>
            </a:r>
          </a:p>
          <a:p>
            <a:pPr algn="ctr"/>
            <a:r>
              <a:rPr lang="fr-FR" sz="4400" b="1" dirty="0">
                <a:solidFill>
                  <a:schemeClr val="bg1"/>
                </a:solidFill>
              </a:rPr>
              <a:t>en nous  ouvrant les bras </a:t>
            </a:r>
          </a:p>
          <a:p>
            <a:pPr algn="ctr"/>
            <a:r>
              <a:rPr lang="fr-FR" sz="4400" b="1" dirty="0">
                <a:solidFill>
                  <a:schemeClr val="bg1"/>
                </a:solidFill>
              </a:rPr>
              <a:t>et en nous couvrant de baisers ! </a:t>
            </a:r>
          </a:p>
        </p:txBody>
      </p:sp>
    </p:spTree>
    <p:extLst>
      <p:ext uri="{BB962C8B-B14F-4D97-AF65-F5344CB8AC3E}">
        <p14:creationId xmlns:p14="http://schemas.microsoft.com/office/powerpoint/2010/main" val="284115514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2" name="Rectangle 1"/>
          <p:cNvSpPr/>
          <p:nvPr/>
        </p:nvSpPr>
        <p:spPr>
          <a:xfrm>
            <a:off x="1208314" y="844271"/>
            <a:ext cx="9650186" cy="5262979"/>
          </a:xfrm>
          <a:prstGeom prst="rect">
            <a:avLst/>
          </a:prstGeom>
        </p:spPr>
        <p:txBody>
          <a:bodyPr wrap="square">
            <a:spAutoFit/>
          </a:bodyPr>
          <a:lstStyle/>
          <a:p>
            <a:pPr algn="ctr"/>
            <a:r>
              <a:rPr lang="fr-FR" sz="4800" b="1" dirty="0">
                <a:solidFill>
                  <a:srgbClr val="C00000"/>
                </a:solidFill>
              </a:rPr>
              <a:t>Je retrouverai tous ceux </a:t>
            </a:r>
          </a:p>
          <a:p>
            <a:pPr algn="ctr"/>
            <a:r>
              <a:rPr lang="fr-FR" sz="4800" b="1" dirty="0">
                <a:solidFill>
                  <a:srgbClr val="C00000"/>
                </a:solidFill>
              </a:rPr>
              <a:t>que j’aurai aimés. </a:t>
            </a:r>
          </a:p>
          <a:p>
            <a:pPr algn="ctr"/>
            <a:endParaRPr lang="fr-FR" sz="4800" b="1" dirty="0">
              <a:solidFill>
                <a:srgbClr val="C00000"/>
              </a:solidFill>
            </a:endParaRPr>
          </a:p>
          <a:p>
            <a:pPr algn="ctr"/>
            <a:endParaRPr lang="fr-FR" sz="4800" b="1" dirty="0">
              <a:solidFill>
                <a:srgbClr val="C00000"/>
              </a:solidFill>
            </a:endParaRPr>
          </a:p>
          <a:p>
            <a:pPr algn="ctr"/>
            <a:r>
              <a:rPr lang="fr-FR" sz="4800" b="1" dirty="0">
                <a:solidFill>
                  <a:srgbClr val="C00000"/>
                </a:solidFill>
              </a:rPr>
              <a:t>Je serai ébloui par la beauté de ceux avec qui je m’entendais si difficilement…</a:t>
            </a:r>
          </a:p>
        </p:txBody>
      </p:sp>
      <p:pic>
        <p:nvPicPr>
          <p:cNvPr id="4102"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688" y="0"/>
            <a:ext cx="8316989" cy="7109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ficher l'image d'orig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81" r="17864"/>
          <a:stretch/>
        </p:blipFill>
        <p:spPr bwMode="auto">
          <a:xfrm>
            <a:off x="-1842548" y="39618"/>
            <a:ext cx="9248943" cy="703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760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3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0"/>
                                        <p:tgtEl>
                                          <p:spTgt spid="2">
                                            <p:txEl>
                                              <p:pRg st="4" end="4"/>
                                            </p:txEl>
                                          </p:spTgt>
                                        </p:tgtEl>
                                      </p:cBhvr>
                                    </p:animEffect>
                                    <p:anim calcmode="lin" valueType="num">
                                      <p:cBhvr>
                                        <p:cTn id="16" dur="5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7" dur="5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10" presetClass="entr" presetSubtype="0" fill="hold" nodeType="afterEffect">
                                  <p:stCondLst>
                                    <p:cond delay="200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5250"/>
                                        <p:tgtEl>
                                          <p:spTgt spid="4102"/>
                                        </p:tgtEl>
                                      </p:cBhvr>
                                    </p:animEffect>
                                  </p:childTnLst>
                                </p:cTn>
                              </p:par>
                              <p:par>
                                <p:cTn id="22" presetID="42" presetClass="entr" presetSubtype="0" fill="hold" nodeType="withEffect">
                                  <p:stCondLst>
                                    <p:cond delay="5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000"/>
                                        <p:tgtEl>
                                          <p:spTgt spid="6"/>
                                        </p:tgtEl>
                                      </p:cBhvr>
                                    </p:animEffect>
                                    <p:anim calcmode="lin" valueType="num">
                                      <p:cBhvr>
                                        <p:cTn id="25" dur="7000" fill="hold"/>
                                        <p:tgtEl>
                                          <p:spTgt spid="6"/>
                                        </p:tgtEl>
                                        <p:attrNameLst>
                                          <p:attrName>ppt_x</p:attrName>
                                        </p:attrNameLst>
                                      </p:cBhvr>
                                      <p:tavLst>
                                        <p:tav tm="0">
                                          <p:val>
                                            <p:strVal val="#ppt_x"/>
                                          </p:val>
                                        </p:tav>
                                        <p:tav tm="100000">
                                          <p:val>
                                            <p:strVal val="#ppt_x"/>
                                          </p:val>
                                        </p:tav>
                                      </p:tavLst>
                                    </p:anim>
                                    <p:anim calcmode="lin" valueType="num">
                                      <p:cBhvr>
                                        <p:cTn id="26" dur="7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4" name="Rectangle à coins arrondis 3"/>
          <p:cNvSpPr/>
          <p:nvPr/>
        </p:nvSpPr>
        <p:spPr>
          <a:xfrm>
            <a:off x="2510211" y="1600200"/>
            <a:ext cx="6605517" cy="4824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002060"/>
                </a:solidFill>
              </a:rPr>
              <a:t>« Au  ciel, je serai incapable de faire autre chose qu’aimer. »</a:t>
            </a:r>
          </a:p>
        </p:txBody>
      </p:sp>
      <p:sp>
        <p:nvSpPr>
          <p:cNvPr id="2" name="Rectangle à coins arrondis 1"/>
          <p:cNvSpPr/>
          <p:nvPr/>
        </p:nvSpPr>
        <p:spPr>
          <a:xfrm>
            <a:off x="4898571" y="1600200"/>
            <a:ext cx="9144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104728" y="630703"/>
            <a:ext cx="5416484" cy="646331"/>
          </a:xfrm>
          <a:prstGeom prst="rect">
            <a:avLst/>
          </a:prstGeom>
        </p:spPr>
        <p:txBody>
          <a:bodyPr wrap="none">
            <a:spAutoFit/>
          </a:bodyPr>
          <a:lstStyle/>
          <a:p>
            <a:pPr algn="ctr"/>
            <a:r>
              <a:rPr lang="fr-FR" sz="3600" b="1" dirty="0">
                <a:solidFill>
                  <a:srgbClr val="002060"/>
                </a:solidFill>
              </a:rPr>
              <a:t>Thérèse nous parle du ciel :</a:t>
            </a:r>
          </a:p>
        </p:txBody>
      </p:sp>
      <p:pic>
        <p:nvPicPr>
          <p:cNvPr id="7" name="Image 6" descr="Image associée"/>
          <p:cNvPicPr/>
          <p:nvPr/>
        </p:nvPicPr>
        <p:blipFill>
          <a:blip r:embed="rId3"/>
          <a:srcRect/>
          <a:stretch>
            <a:fillRect/>
          </a:stretch>
        </p:blipFill>
        <p:spPr bwMode="auto">
          <a:xfrm>
            <a:off x="0" y="-638144"/>
            <a:ext cx="12191999" cy="7445828"/>
          </a:xfrm>
          <a:prstGeom prst="rect">
            <a:avLst/>
          </a:prstGeom>
          <a:noFill/>
          <a:ln w="9525">
            <a:noFill/>
            <a:miter lim="800000"/>
            <a:headEnd/>
            <a:tailEnd/>
          </a:ln>
        </p:spPr>
      </p:pic>
    </p:spTree>
    <p:extLst>
      <p:ext uri="{BB962C8B-B14F-4D97-AF65-F5344CB8AC3E}">
        <p14:creationId xmlns:p14="http://schemas.microsoft.com/office/powerpoint/2010/main" val="4478908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3" name="Rectangle 2"/>
          <p:cNvSpPr/>
          <p:nvPr/>
        </p:nvSpPr>
        <p:spPr>
          <a:xfrm>
            <a:off x="3048000" y="950465"/>
            <a:ext cx="6096000" cy="646331"/>
          </a:xfrm>
          <a:prstGeom prst="rect">
            <a:avLst/>
          </a:prstGeom>
        </p:spPr>
        <p:txBody>
          <a:bodyPr>
            <a:spAutoFit/>
          </a:bodyPr>
          <a:lstStyle/>
          <a:p>
            <a:pPr algn="ctr"/>
            <a:r>
              <a:rPr lang="fr-FR" sz="3600" b="1" dirty="0">
                <a:solidFill>
                  <a:srgbClr val="002060"/>
                </a:solidFill>
              </a:rPr>
              <a:t>Saint Jean Marie </a:t>
            </a:r>
            <a:r>
              <a:rPr lang="fr-FR" sz="3600" b="1" dirty="0" err="1">
                <a:solidFill>
                  <a:srgbClr val="002060"/>
                </a:solidFill>
              </a:rPr>
              <a:t>Viannay</a:t>
            </a:r>
            <a:r>
              <a:rPr lang="fr-FR" sz="3600" b="1" dirty="0">
                <a:solidFill>
                  <a:srgbClr val="002060"/>
                </a:solidFill>
              </a:rPr>
              <a:t> : </a:t>
            </a:r>
          </a:p>
        </p:txBody>
      </p:sp>
      <p:sp>
        <p:nvSpPr>
          <p:cNvPr id="4" name="Rectangle 3"/>
          <p:cNvSpPr/>
          <p:nvPr/>
        </p:nvSpPr>
        <p:spPr>
          <a:xfrm>
            <a:off x="1567543" y="2256749"/>
            <a:ext cx="8752996" cy="4247317"/>
          </a:xfrm>
          <a:prstGeom prst="rect">
            <a:avLst/>
          </a:prstGeom>
        </p:spPr>
        <p:txBody>
          <a:bodyPr wrap="square">
            <a:spAutoFit/>
          </a:bodyPr>
          <a:lstStyle/>
          <a:p>
            <a:pPr algn="ctr"/>
            <a:r>
              <a:rPr lang="fr-FR" sz="5400" b="1" dirty="0">
                <a:solidFill>
                  <a:srgbClr val="002060"/>
                </a:solidFill>
              </a:rPr>
              <a:t>« Je vous aime, </a:t>
            </a:r>
          </a:p>
          <a:p>
            <a:pPr algn="ctr"/>
            <a:r>
              <a:rPr lang="fr-FR" sz="5400" b="1" dirty="0">
                <a:solidFill>
                  <a:srgbClr val="002060"/>
                </a:solidFill>
              </a:rPr>
              <a:t>ô mon Dieu, </a:t>
            </a:r>
          </a:p>
          <a:p>
            <a:pPr algn="ctr"/>
            <a:r>
              <a:rPr lang="fr-FR" sz="5400" b="1" dirty="0">
                <a:solidFill>
                  <a:srgbClr val="002060"/>
                </a:solidFill>
              </a:rPr>
              <a:t>et je ne désire le ciel </a:t>
            </a:r>
          </a:p>
          <a:p>
            <a:pPr algn="ctr"/>
            <a:r>
              <a:rPr lang="fr-FR" sz="5400" b="1" dirty="0">
                <a:solidFill>
                  <a:srgbClr val="002060"/>
                </a:solidFill>
              </a:rPr>
              <a:t>que pour avoir le bonheur </a:t>
            </a:r>
          </a:p>
          <a:p>
            <a:pPr algn="ctr"/>
            <a:r>
              <a:rPr lang="fr-FR" sz="5400" b="1" dirty="0">
                <a:solidFill>
                  <a:srgbClr val="002060"/>
                </a:solidFill>
              </a:rPr>
              <a:t>de vous aimer parfaitement</a:t>
            </a:r>
            <a:r>
              <a:rPr lang="fr-FR" sz="5400" dirty="0">
                <a:solidFill>
                  <a:srgbClr val="002060"/>
                </a:solidFill>
              </a:rPr>
              <a:t> »</a:t>
            </a:r>
          </a:p>
        </p:txBody>
      </p:sp>
      <p:pic>
        <p:nvPicPr>
          <p:cNvPr id="7182" name="Picture 1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9506"/>
            <a:ext cx="12436047" cy="93270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5634487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6000"/>
                                        <p:tgtEl>
                                          <p:spTgt spid="4">
                                            <p:txEl>
                                              <p:pRg st="0" end="0"/>
                                            </p:txEl>
                                          </p:spTgt>
                                        </p:tgtEl>
                                      </p:cBhvr>
                                    </p:animEffect>
                                    <p:anim calcmode="lin" valueType="num">
                                      <p:cBhvr>
                                        <p:cTn id="8" dur="6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6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6000"/>
                                        <p:tgtEl>
                                          <p:spTgt spid="4">
                                            <p:txEl>
                                              <p:pRg st="1" end="1"/>
                                            </p:txEl>
                                          </p:spTgt>
                                        </p:tgtEl>
                                      </p:cBhvr>
                                    </p:animEffect>
                                    <p:anim calcmode="lin" valueType="num">
                                      <p:cBhvr>
                                        <p:cTn id="13" dur="6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6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6000"/>
                                        <p:tgtEl>
                                          <p:spTgt spid="4">
                                            <p:txEl>
                                              <p:pRg st="2" end="2"/>
                                            </p:txEl>
                                          </p:spTgt>
                                        </p:tgtEl>
                                      </p:cBhvr>
                                    </p:animEffect>
                                    <p:anim calcmode="lin" valueType="num">
                                      <p:cBhvr>
                                        <p:cTn id="18" dur="6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6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6000"/>
                                        <p:tgtEl>
                                          <p:spTgt spid="4">
                                            <p:txEl>
                                              <p:pRg st="3" end="3"/>
                                            </p:txEl>
                                          </p:spTgt>
                                        </p:tgtEl>
                                      </p:cBhvr>
                                    </p:animEffect>
                                    <p:anim calcmode="lin" valueType="num">
                                      <p:cBhvr>
                                        <p:cTn id="23" dur="6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6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6000"/>
                                        <p:tgtEl>
                                          <p:spTgt spid="4">
                                            <p:txEl>
                                              <p:pRg st="4" end="4"/>
                                            </p:txEl>
                                          </p:spTgt>
                                        </p:tgtEl>
                                      </p:cBhvr>
                                    </p:animEffect>
                                    <p:anim calcmode="lin" valueType="num">
                                      <p:cBhvr>
                                        <p:cTn id="28" dur="6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6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7500"/>
                            </p:stCondLst>
                            <p:childTnLst>
                              <p:par>
                                <p:cTn id="31" presetID="10" presetClass="entr" presetSubtype="0" fill="hold" nodeType="afterEffect">
                                  <p:stCondLst>
                                    <p:cond delay="2000"/>
                                  </p:stCondLst>
                                  <p:childTnLst>
                                    <p:set>
                                      <p:cBhvr>
                                        <p:cTn id="32" dur="1" fill="hold">
                                          <p:stCondLst>
                                            <p:cond delay="0"/>
                                          </p:stCondLst>
                                        </p:cTn>
                                        <p:tgtEl>
                                          <p:spTgt spid="7182"/>
                                        </p:tgtEl>
                                        <p:attrNameLst>
                                          <p:attrName>style.visibility</p:attrName>
                                        </p:attrNameLst>
                                      </p:cBhvr>
                                      <p:to>
                                        <p:strVal val="visible"/>
                                      </p:to>
                                    </p:set>
                                    <p:animEffect transition="in" filter="fade">
                                      <p:cBhvr>
                                        <p:cTn id="33" dur="30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228"/>
          <a:stretch/>
        </p:blipFill>
        <p:spPr bwMode="auto">
          <a:xfrm>
            <a:off x="0" y="0"/>
            <a:ext cx="3840480" cy="689548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à coins arrondis 1"/>
          <p:cNvSpPr/>
          <p:nvPr/>
        </p:nvSpPr>
        <p:spPr>
          <a:xfrm>
            <a:off x="4107976" y="150372"/>
            <a:ext cx="7983940" cy="647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lumMod val="95000"/>
                    <a:lumOff val="5000"/>
                  </a:schemeClr>
                </a:solidFill>
              </a:rPr>
              <a:t>Acte d’amour </a:t>
            </a:r>
          </a:p>
          <a:p>
            <a:pPr algn="ctr"/>
            <a:r>
              <a:rPr lang="fr-FR" sz="2400" b="1" dirty="0">
                <a:solidFill>
                  <a:schemeClr val="tx1">
                    <a:lumMod val="95000"/>
                    <a:lumOff val="5000"/>
                  </a:schemeClr>
                </a:solidFill>
              </a:rPr>
              <a:t>Je vous aime, ô mon Dieu, et mon seul désir est de vous aimer jusqu’au dernier soupir de ma vie.</a:t>
            </a:r>
          </a:p>
          <a:p>
            <a:pPr algn="ctr"/>
            <a:r>
              <a:rPr lang="fr-FR" sz="2400" b="1" dirty="0">
                <a:solidFill>
                  <a:schemeClr val="tx1">
                    <a:lumMod val="95000"/>
                    <a:lumOff val="5000"/>
                  </a:schemeClr>
                </a:solidFill>
              </a:rPr>
              <a:t>J’aime mieux mourir en vous aimant que de vivre un seul instant sans vous aimer. </a:t>
            </a:r>
          </a:p>
          <a:p>
            <a:pPr algn="ctr"/>
            <a:r>
              <a:rPr lang="fr-FR" sz="2400" b="1" dirty="0">
                <a:solidFill>
                  <a:schemeClr val="tx1">
                    <a:lumMod val="95000"/>
                    <a:lumOff val="5000"/>
                  </a:schemeClr>
                </a:solidFill>
              </a:rPr>
              <a:t>Je vous aime, ô mon Dieu, et je ne désire le ciel que pour avoir le bonheur de vous aimer parfaitement. </a:t>
            </a:r>
          </a:p>
          <a:p>
            <a:pPr algn="ctr"/>
            <a:r>
              <a:rPr lang="fr-FR" sz="2400" b="1" dirty="0">
                <a:solidFill>
                  <a:schemeClr val="tx1">
                    <a:lumMod val="95000"/>
                    <a:lumOff val="5000"/>
                  </a:schemeClr>
                </a:solidFill>
              </a:rPr>
              <a:t>Je vous aime ô mon Dieu , et je n’appréhende l’enfer que parce qu’on y aura jamais la douce consolation de vous aimer. </a:t>
            </a:r>
          </a:p>
          <a:p>
            <a:pPr algn="ctr"/>
            <a:r>
              <a:rPr lang="fr-FR" sz="2400" b="1" dirty="0">
                <a:solidFill>
                  <a:schemeClr val="tx1">
                    <a:lumMod val="95000"/>
                    <a:lumOff val="5000"/>
                  </a:schemeClr>
                </a:solidFill>
              </a:rPr>
              <a:t>Que mon cœur vous le répète autant de fois que je respire. Faites-moi la grâce de souffrir en vous aimant et de mourir un jour en vous aimant et en sentant que je vous aime ! Et plus j’approche de ma fin, je vous demande d’accroître mon amour et de le perfectionner</a:t>
            </a:r>
            <a:r>
              <a:rPr lang="fr-FR" sz="2800" b="1" dirty="0">
                <a:solidFill>
                  <a:schemeClr val="tx1">
                    <a:lumMod val="95000"/>
                    <a:lumOff val="5000"/>
                  </a:schemeClr>
                </a:solidFill>
              </a:rPr>
              <a:t>.</a:t>
            </a:r>
          </a:p>
        </p:txBody>
      </p:sp>
    </p:spTree>
    <p:extLst>
      <p:ext uri="{BB962C8B-B14F-4D97-AF65-F5344CB8AC3E}">
        <p14:creationId xmlns:p14="http://schemas.microsoft.com/office/powerpoint/2010/main" val="394032738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8-purgatoire montligeon" descr="Une image contenant texte&#10;&#10;Description générée automatiquement">
            <a:hlinkClick r:id="" action="ppaction://media"/>
            <a:extLst>
              <a:ext uri="{FF2B5EF4-FFF2-40B4-BE49-F238E27FC236}">
                <a16:creationId xmlns:a16="http://schemas.microsoft.com/office/drawing/2014/main" id="{BDAFC080-A8C7-E16B-0C32-E75B8D6C09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97276401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91400"/>
          </a:xfrm>
          <a:prstGeom prst="rect">
            <a:avLst/>
          </a:prstGeom>
          <a:noFill/>
          <a:ln>
            <a:noFill/>
          </a:ln>
        </p:spPr>
      </p:pic>
      <p:sp>
        <p:nvSpPr>
          <p:cNvPr id="3" name="Rectangle 2"/>
          <p:cNvSpPr/>
          <p:nvPr/>
        </p:nvSpPr>
        <p:spPr>
          <a:xfrm>
            <a:off x="516391" y="4559936"/>
            <a:ext cx="11438618" cy="3293209"/>
          </a:xfrm>
          <a:prstGeom prst="rect">
            <a:avLst/>
          </a:prstGeom>
        </p:spPr>
        <p:txBody>
          <a:bodyPr wrap="square">
            <a:spAutoFit/>
          </a:bodyPr>
          <a:lstStyle/>
          <a:p>
            <a:pPr algn="ctr"/>
            <a:endParaRPr lang="fr-FR" sz="4800" b="1" dirty="0">
              <a:solidFill>
                <a:srgbClr val="FFFF00"/>
              </a:solidFill>
            </a:endParaRPr>
          </a:p>
          <a:p>
            <a:pPr algn="ctr"/>
            <a:br>
              <a:rPr lang="fr-FR" sz="8000" b="1" dirty="0">
                <a:solidFill>
                  <a:srgbClr val="FFFF00"/>
                </a:solidFill>
              </a:rPr>
            </a:br>
            <a:endParaRPr lang="fr-FR" sz="8000" dirty="0">
              <a:solidFill>
                <a:srgbClr val="FFFF00"/>
              </a:solidFill>
            </a:endParaRPr>
          </a:p>
        </p:txBody>
      </p:sp>
      <p:sp>
        <p:nvSpPr>
          <p:cNvPr id="4" name="Titre 3">
            <a:extLst>
              <a:ext uri="{FF2B5EF4-FFF2-40B4-BE49-F238E27FC236}">
                <a16:creationId xmlns:a16="http://schemas.microsoft.com/office/drawing/2014/main" id="{A0266E93-52D3-4671-9294-BCEC926D677C}"/>
              </a:ext>
            </a:extLst>
          </p:cNvPr>
          <p:cNvSpPr>
            <a:spLocks noGrp="1"/>
          </p:cNvSpPr>
          <p:nvPr>
            <p:ph type="ctrTitle"/>
          </p:nvPr>
        </p:nvSpPr>
        <p:spPr>
          <a:xfrm>
            <a:off x="1663700" y="4589436"/>
            <a:ext cx="9144000" cy="2387600"/>
          </a:xfrm>
        </p:spPr>
        <p:txBody>
          <a:bodyPr>
            <a:noAutofit/>
          </a:bodyPr>
          <a:lstStyle/>
          <a:p>
            <a:r>
              <a:rPr lang="fr-FR" sz="4800" b="1" dirty="0">
                <a:latin typeface="Calibri" panose="020F0502020204030204" pitchFamily="34" charset="0"/>
                <a:cs typeface="Calibri" panose="020F0502020204030204" pitchFamily="34" charset="0"/>
              </a:rPr>
              <a:t>L’Au-delà 2</a:t>
            </a:r>
            <a:br>
              <a:rPr lang="fr-FR" sz="4800" b="1" dirty="0">
                <a:latin typeface="Calibri" panose="020F0502020204030204" pitchFamily="34" charset="0"/>
                <a:cs typeface="Calibri" panose="020F0502020204030204" pitchFamily="34" charset="0"/>
              </a:rPr>
            </a:br>
            <a:br>
              <a:rPr lang="fr-FR" sz="4800" b="1" dirty="0">
                <a:latin typeface="Calibri" panose="020F0502020204030204" pitchFamily="34" charset="0"/>
                <a:cs typeface="Calibri" panose="020F0502020204030204" pitchFamily="34" charset="0"/>
              </a:rPr>
            </a:br>
            <a:r>
              <a:rPr lang="fr-FR" sz="5400" b="1" dirty="0">
                <a:solidFill>
                  <a:srgbClr val="FFFF00"/>
                </a:solidFill>
                <a:latin typeface="Calibri" panose="020F0502020204030204" pitchFamily="34" charset="0"/>
                <a:cs typeface="Calibri" panose="020F0502020204030204" pitchFamily="34" charset="0"/>
              </a:rPr>
              <a:t>Le Ciel : la communion parfaite</a:t>
            </a:r>
            <a:br>
              <a:rPr lang="fr-FR" sz="4800" b="1" dirty="0">
                <a:latin typeface="Calibri" panose="020F0502020204030204" pitchFamily="34" charset="0"/>
                <a:cs typeface="Calibri" panose="020F0502020204030204" pitchFamily="34" charset="0"/>
              </a:rPr>
            </a:br>
            <a:endParaRPr lang="fr-FR" sz="4800" dirty="0"/>
          </a:p>
        </p:txBody>
      </p:sp>
    </p:spTree>
    <p:extLst>
      <p:ext uri="{BB962C8B-B14F-4D97-AF65-F5344CB8AC3E}">
        <p14:creationId xmlns:p14="http://schemas.microsoft.com/office/powerpoint/2010/main" val="364301142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Rectangle à coins arrondis 5"/>
          <p:cNvSpPr/>
          <p:nvPr/>
        </p:nvSpPr>
        <p:spPr>
          <a:xfrm>
            <a:off x="286214" y="117088"/>
            <a:ext cx="11619571" cy="6623824"/>
          </a:xfrm>
          <a:prstGeom prst="roundRect">
            <a:avLst/>
          </a:prstGeom>
          <a:solidFill>
            <a:srgbClr val="F6C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5400" b="1" dirty="0">
                <a:solidFill>
                  <a:srgbClr val="002060"/>
                </a:solidFill>
              </a:rPr>
              <a:t>« J’ai trouvé le ciel sur la terre, </a:t>
            </a:r>
          </a:p>
          <a:p>
            <a:pPr lvl="0" algn="ctr"/>
            <a:r>
              <a:rPr lang="fr-FR" sz="5400" b="1" dirty="0">
                <a:solidFill>
                  <a:srgbClr val="002060"/>
                </a:solidFill>
              </a:rPr>
              <a:t>parce que le ciel </a:t>
            </a:r>
          </a:p>
          <a:p>
            <a:pPr lvl="0" algn="ctr"/>
            <a:r>
              <a:rPr lang="fr-FR" sz="5400" b="1" dirty="0">
                <a:solidFill>
                  <a:srgbClr val="002060"/>
                </a:solidFill>
              </a:rPr>
              <a:t>c’est Dieu, et que Dieu est </a:t>
            </a:r>
          </a:p>
          <a:p>
            <a:pPr lvl="0" algn="ctr"/>
            <a:r>
              <a:rPr lang="fr-FR" sz="5400" b="1" dirty="0">
                <a:solidFill>
                  <a:srgbClr val="002060"/>
                </a:solidFill>
              </a:rPr>
              <a:t>dans mon âme »</a:t>
            </a:r>
          </a:p>
          <a:p>
            <a:pPr lvl="0" algn="r"/>
            <a:r>
              <a:rPr lang="fr-FR" sz="6600" b="1" dirty="0">
                <a:solidFill>
                  <a:srgbClr val="002060"/>
                </a:solidFill>
              </a:rPr>
              <a:t> </a:t>
            </a:r>
            <a:r>
              <a:rPr lang="fr-FR" sz="4000" b="1" dirty="0">
                <a:solidFill>
                  <a:srgbClr val="002060"/>
                </a:solidFill>
              </a:rPr>
              <a:t>Sainte Elisabeth de la </a:t>
            </a:r>
            <a:r>
              <a:rPr lang="fr-FR" sz="3600" b="1" dirty="0">
                <a:solidFill>
                  <a:srgbClr val="002060"/>
                </a:solidFill>
              </a:rPr>
              <a:t>Trinité</a:t>
            </a:r>
            <a:endParaRPr lang="fr-FR" sz="4000" b="1" dirty="0">
              <a:solidFill>
                <a:srgbClr val="002060"/>
              </a:solidFill>
            </a:endParaRPr>
          </a:p>
          <a:p>
            <a:pPr lvl="0"/>
            <a:r>
              <a:rPr lang="fr-FR" sz="4000" b="1" dirty="0">
                <a:solidFill>
                  <a:prstClr val="black"/>
                </a:solidFill>
              </a:rPr>
              <a:t> </a:t>
            </a:r>
            <a:endParaRPr lang="fr-FR" sz="4000" dirty="0">
              <a:solidFill>
                <a:prstClr val="black"/>
              </a:solidFill>
            </a:endParaRPr>
          </a:p>
        </p:txBody>
      </p:sp>
      <p:sp>
        <p:nvSpPr>
          <p:cNvPr id="5" name="Rectangle 4"/>
          <p:cNvSpPr/>
          <p:nvPr/>
        </p:nvSpPr>
        <p:spPr>
          <a:xfrm>
            <a:off x="218364" y="504967"/>
            <a:ext cx="6823881" cy="830997"/>
          </a:xfrm>
          <a:prstGeom prst="rect">
            <a:avLst/>
          </a:prstGeom>
        </p:spPr>
        <p:txBody>
          <a:bodyPr wrap="square">
            <a:spAutoFit/>
          </a:bodyPr>
          <a:lstStyle/>
          <a:p>
            <a:pPr lvl="0" algn="ctr"/>
            <a:endParaRPr lang="fr-FR" sz="4800" dirty="0"/>
          </a:p>
        </p:txBody>
      </p:sp>
      <p:pic>
        <p:nvPicPr>
          <p:cNvPr id="2" name="Image 1"/>
          <p:cNvPicPr>
            <a:picLocks noChangeAspect="1"/>
          </p:cNvPicPr>
          <p:nvPr/>
        </p:nvPicPr>
        <p:blipFill>
          <a:blip r:embed="rId3"/>
          <a:stretch>
            <a:fillRect/>
          </a:stretch>
        </p:blipFill>
        <p:spPr>
          <a:xfrm>
            <a:off x="-4356" y="0"/>
            <a:ext cx="12536341" cy="8610600"/>
          </a:xfrm>
          <a:prstGeom prst="rect">
            <a:avLst/>
          </a:prstGeom>
        </p:spPr>
      </p:pic>
    </p:spTree>
    <p:extLst>
      <p:ext uri="{BB962C8B-B14F-4D97-AF65-F5344CB8AC3E}">
        <p14:creationId xmlns:p14="http://schemas.microsoft.com/office/powerpoint/2010/main" val="399396156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500"/>
                                        <p:tgtEl>
                                          <p:spTgt spid="6">
                                            <p:txEl>
                                              <p:pRg st="0" end="0"/>
                                            </p:txEl>
                                          </p:spTgt>
                                        </p:tgtEl>
                                      </p:cBhvr>
                                    </p:animEffect>
                                    <p:anim calcmode="lin" valueType="num">
                                      <p:cBhvr>
                                        <p:cTn id="8" dur="4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5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4500"/>
                                        <p:tgtEl>
                                          <p:spTgt spid="6">
                                            <p:txEl>
                                              <p:pRg st="1" end="1"/>
                                            </p:txEl>
                                          </p:spTgt>
                                        </p:tgtEl>
                                      </p:cBhvr>
                                    </p:animEffect>
                                    <p:anim calcmode="lin" valueType="num">
                                      <p:cBhvr>
                                        <p:cTn id="16" dur="4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4500" fill="hold"/>
                                        <p:tgtEl>
                                          <p:spTgt spid="6">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4500"/>
                                        <p:tgtEl>
                                          <p:spTgt spid="6">
                                            <p:txEl>
                                              <p:pRg st="2" end="2"/>
                                            </p:txEl>
                                          </p:spTgt>
                                        </p:tgtEl>
                                      </p:cBhvr>
                                    </p:animEffect>
                                    <p:anim calcmode="lin" valueType="num">
                                      <p:cBhvr>
                                        <p:cTn id="21" dur="4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4500" fill="hold"/>
                                        <p:tgtEl>
                                          <p:spTgt spid="6">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4500"/>
                                        <p:tgtEl>
                                          <p:spTgt spid="6">
                                            <p:txEl>
                                              <p:pRg st="3" end="3"/>
                                            </p:txEl>
                                          </p:spTgt>
                                        </p:tgtEl>
                                      </p:cBhvr>
                                    </p:animEffect>
                                    <p:anim calcmode="lin" valueType="num">
                                      <p:cBhvr>
                                        <p:cTn id="26" dur="4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4500" fill="hold"/>
                                        <p:tgtEl>
                                          <p:spTgt spid="6">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4500"/>
                                        <p:tgtEl>
                                          <p:spTgt spid="6">
                                            <p:txEl>
                                              <p:pRg st="4" end="4"/>
                                            </p:txEl>
                                          </p:spTgt>
                                        </p:tgtEl>
                                      </p:cBhvr>
                                    </p:animEffect>
                                    <p:anim calcmode="lin" valueType="num">
                                      <p:cBhvr>
                                        <p:cTn id="31" dur="4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2" dur="4500" fill="hold"/>
                                        <p:tgtEl>
                                          <p:spTgt spid="6">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4500"/>
                                        <p:tgtEl>
                                          <p:spTgt spid="6">
                                            <p:txEl>
                                              <p:pRg st="5" end="5"/>
                                            </p:txEl>
                                          </p:spTgt>
                                        </p:tgtEl>
                                      </p:cBhvr>
                                    </p:animEffect>
                                    <p:anim calcmode="lin" valueType="num">
                                      <p:cBhvr>
                                        <p:cTn id="36" dur="4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4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53" presetClass="entr" presetSubtype="16" fill="hold" nodeType="afterEffect">
                                  <p:stCondLst>
                                    <p:cond delay="2000"/>
                                  </p:stCondLst>
                                  <p:childTnLst>
                                    <p:set>
                                      <p:cBhvr>
                                        <p:cTn id="40" dur="1" fill="hold">
                                          <p:stCondLst>
                                            <p:cond delay="0"/>
                                          </p:stCondLst>
                                        </p:cTn>
                                        <p:tgtEl>
                                          <p:spTgt spid="2"/>
                                        </p:tgtEl>
                                        <p:attrNameLst>
                                          <p:attrName>style.visibility</p:attrName>
                                        </p:attrNameLst>
                                      </p:cBhvr>
                                      <p:to>
                                        <p:strVal val="visible"/>
                                      </p:to>
                                    </p:set>
                                    <p:anim calcmode="lin" valueType="num">
                                      <p:cBhvr>
                                        <p:cTn id="41" dur="3500" fill="hold"/>
                                        <p:tgtEl>
                                          <p:spTgt spid="2"/>
                                        </p:tgtEl>
                                        <p:attrNameLst>
                                          <p:attrName>ppt_w</p:attrName>
                                        </p:attrNameLst>
                                      </p:cBhvr>
                                      <p:tavLst>
                                        <p:tav tm="0">
                                          <p:val>
                                            <p:fltVal val="0"/>
                                          </p:val>
                                        </p:tav>
                                        <p:tav tm="100000">
                                          <p:val>
                                            <p:strVal val="#ppt_w"/>
                                          </p:val>
                                        </p:tav>
                                      </p:tavLst>
                                    </p:anim>
                                    <p:anim calcmode="lin" valueType="num">
                                      <p:cBhvr>
                                        <p:cTn id="42" dur="3500" fill="hold"/>
                                        <p:tgtEl>
                                          <p:spTgt spid="2"/>
                                        </p:tgtEl>
                                        <p:attrNameLst>
                                          <p:attrName>ppt_h</p:attrName>
                                        </p:attrNameLst>
                                      </p:cBhvr>
                                      <p:tavLst>
                                        <p:tav tm="0">
                                          <p:val>
                                            <p:fltVal val="0"/>
                                          </p:val>
                                        </p:tav>
                                        <p:tav tm="100000">
                                          <p:val>
                                            <p:strVal val="#ppt_h"/>
                                          </p:val>
                                        </p:tav>
                                      </p:tavLst>
                                    </p:anim>
                                    <p:animEffect transition="in" filter="fade">
                                      <p:cBhvr>
                                        <p:cTn id="43" dur="3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45473" y="198502"/>
            <a:ext cx="12537989" cy="6247864"/>
          </a:xfrm>
          <a:prstGeom prst="rect">
            <a:avLst/>
          </a:prstGeom>
          <a:solidFill>
            <a:schemeClr val="bg1"/>
          </a:solidFill>
        </p:spPr>
        <p:txBody>
          <a:bodyPr wrap="square">
            <a:spAutoFit/>
          </a:bodyPr>
          <a:lstStyle/>
          <a:p>
            <a:r>
              <a:rPr lang="fr-FR" sz="4000" dirty="0">
                <a:solidFill>
                  <a:schemeClr val="accent2">
                    <a:lumMod val="75000"/>
                  </a:schemeClr>
                </a:solidFill>
                <a:latin typeface="Calibri" panose="020F0502020204030204" pitchFamily="34" charset="0"/>
                <a:cs typeface="Calibri" panose="020F0502020204030204" pitchFamily="34" charset="0"/>
              </a:rPr>
              <a:t> </a:t>
            </a:r>
            <a:r>
              <a:rPr lang="fr-FR" sz="4000" dirty="0">
                <a:latin typeface="Calibri" panose="020F0502020204030204" pitchFamily="34" charset="0"/>
                <a:cs typeface="Calibri" panose="020F0502020204030204" pitchFamily="34" charset="0"/>
              </a:rPr>
              <a:t>mémo </a:t>
            </a:r>
            <a:r>
              <a:rPr lang="fr-FR" sz="4000" dirty="0"/>
              <a:t>dialogue</a:t>
            </a:r>
          </a:p>
          <a:p>
            <a:r>
              <a:rPr lang="fr-FR" sz="4000" dirty="0"/>
              <a:t>Les questions : </a:t>
            </a:r>
          </a:p>
          <a:p>
            <a:pPr marL="457200" indent="-457200">
              <a:buFont typeface="Courier New" panose="02070309020205020404" pitchFamily="49" charset="0"/>
              <a:buChar char="o"/>
            </a:pPr>
            <a:r>
              <a:rPr lang="fr-FR" sz="4000" dirty="0"/>
              <a:t>que ferons-nous au ciel ? dia 19</a:t>
            </a:r>
          </a:p>
          <a:p>
            <a:pPr marL="457200" indent="-457200">
              <a:buFont typeface="Courier New" panose="02070309020205020404" pitchFamily="49" charset="0"/>
              <a:buChar char="o"/>
            </a:pPr>
            <a:r>
              <a:rPr lang="fr-FR" sz="4000" dirty="0"/>
              <a:t>ne va-t-on pas s’ennuyer? Dia 20</a:t>
            </a:r>
          </a:p>
          <a:p>
            <a:pPr marL="457200" indent="-457200">
              <a:buFont typeface="Courier New" panose="02070309020205020404" pitchFamily="49" charset="0"/>
              <a:buChar char="o"/>
            </a:pPr>
            <a:r>
              <a:rPr lang="fr-FR" sz="4000" dirty="0"/>
              <a:t>L’éternité, c’est long surtout à la fin ! Dia 21</a:t>
            </a:r>
          </a:p>
          <a:p>
            <a:pPr marL="457200" indent="-457200">
              <a:buFont typeface="Courier New" panose="02070309020205020404" pitchFamily="49" charset="0"/>
              <a:buChar char="o"/>
            </a:pPr>
            <a:r>
              <a:rPr lang="fr-FR" sz="4000" dirty="0"/>
              <a:t>Mais comment verra-t-on les autres ? Dia 22 </a:t>
            </a:r>
          </a:p>
          <a:p>
            <a:pPr marL="457200" indent="-457200">
              <a:buFont typeface="Courier New" panose="02070309020205020404" pitchFamily="49" charset="0"/>
              <a:buChar char="o"/>
            </a:pPr>
            <a:r>
              <a:rPr lang="fr-FR" sz="4000" dirty="0"/>
              <a:t>Et les relations entre nous, ça sera comment ? Dia 23</a:t>
            </a:r>
          </a:p>
          <a:p>
            <a:pPr marL="457200" indent="-457200">
              <a:buFont typeface="Courier New" panose="02070309020205020404" pitchFamily="49" charset="0"/>
              <a:buChar char="o"/>
            </a:pPr>
            <a:r>
              <a:rPr lang="fr-FR" sz="4000" dirty="0"/>
              <a:t>c’est quand même difficile de se représenter tout cela! Dia 24</a:t>
            </a:r>
            <a:br>
              <a:rPr lang="fr-FR" sz="4000" dirty="0"/>
            </a:br>
            <a:endParaRPr lang="fr-FR" sz="4000" dirty="0"/>
          </a:p>
        </p:txBody>
      </p:sp>
    </p:spTree>
    <p:extLst>
      <p:ext uri="{BB962C8B-B14F-4D97-AF65-F5344CB8AC3E}">
        <p14:creationId xmlns:p14="http://schemas.microsoft.com/office/powerpoint/2010/main" val="13343337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a:solidFill>
            <a:srgbClr val="FFEAA7"/>
          </a:solidFill>
        </p:spPr>
        <p:txBody>
          <a:bodyPr>
            <a:normAutofit/>
          </a:bodyPr>
          <a:lstStyle/>
          <a:p>
            <a:endParaRPr lang="fr-FR" baseline="30000" dirty="0">
              <a:solidFill>
                <a:schemeClr val="bg1"/>
              </a:solidFill>
            </a:endParaRPr>
          </a:p>
          <a:p>
            <a:endParaRPr lang="fr-FR" sz="1800" baseline="30000" dirty="0">
              <a:solidFill>
                <a:schemeClr val="bg1"/>
              </a:solidFill>
            </a:endParaRPr>
          </a:p>
          <a:p>
            <a:endParaRPr lang="fr-FR" sz="1800" baseline="30000" dirty="0">
              <a:solidFill>
                <a:schemeClr val="bg1"/>
              </a:solidFill>
            </a:endParaRPr>
          </a:p>
          <a:p>
            <a:endParaRPr lang="fr-FR" sz="1800" baseline="30000" dirty="0">
              <a:solidFill>
                <a:schemeClr val="bg1"/>
              </a:solidFill>
            </a:endParaRPr>
          </a:p>
          <a:p>
            <a:endParaRPr lang="fr-FR" sz="1800" baseline="30000" dirty="0">
              <a:solidFill>
                <a:schemeClr val="bg1"/>
              </a:solidFill>
            </a:endParaRPr>
          </a:p>
          <a:p>
            <a:endParaRPr lang="fr-FR" sz="1800" baseline="30000" dirty="0">
              <a:solidFill>
                <a:schemeClr val="bg1"/>
              </a:solidFill>
            </a:endParaRPr>
          </a:p>
          <a:p>
            <a:endParaRPr lang="fr-FR" sz="1800" baseline="30000" dirty="0">
              <a:solidFill>
                <a:schemeClr val="bg1"/>
              </a:solidFill>
            </a:endParaRPr>
          </a:p>
        </p:txBody>
      </p:sp>
      <p:pic>
        <p:nvPicPr>
          <p:cNvPr id="5" name="Image 4" descr="Image associée"/>
          <p:cNvPicPr/>
          <p:nvPr/>
        </p:nvPicPr>
        <p:blipFill>
          <a:blip r:embed="rId3" cstate="print"/>
          <a:srcRect/>
          <a:stretch>
            <a:fillRect/>
          </a:stretch>
        </p:blipFill>
        <p:spPr bwMode="auto">
          <a:xfrm>
            <a:off x="13063" y="0"/>
            <a:ext cx="12192000" cy="6858000"/>
          </a:xfrm>
          <a:prstGeom prst="rect">
            <a:avLst/>
          </a:prstGeom>
          <a:noFill/>
          <a:ln w="9525">
            <a:noFill/>
            <a:miter lim="800000"/>
            <a:headEnd/>
            <a:tailEnd/>
          </a:ln>
        </p:spPr>
      </p:pic>
      <p:sp>
        <p:nvSpPr>
          <p:cNvPr id="2" name="Rectangle 1"/>
          <p:cNvSpPr/>
          <p:nvPr/>
        </p:nvSpPr>
        <p:spPr>
          <a:xfrm>
            <a:off x="546100" y="0"/>
            <a:ext cx="10833100" cy="3908762"/>
          </a:xfrm>
          <a:prstGeom prst="rect">
            <a:avLst/>
          </a:prstGeom>
        </p:spPr>
        <p:txBody>
          <a:bodyPr wrap="square">
            <a:spAutoFit/>
          </a:bodyPr>
          <a:lstStyle/>
          <a:p>
            <a:pPr algn="ctr"/>
            <a:endParaRPr lang="fr-FR" sz="3200" b="1" dirty="0">
              <a:solidFill>
                <a:schemeClr val="bg1"/>
              </a:solidFill>
            </a:endParaRPr>
          </a:p>
          <a:p>
            <a:pPr algn="ctr"/>
            <a:endParaRPr lang="fr-FR" sz="3600" b="1" dirty="0">
              <a:solidFill>
                <a:srgbClr val="FF0000"/>
              </a:solidFill>
            </a:endParaRPr>
          </a:p>
          <a:p>
            <a:pPr algn="ctr"/>
            <a:endParaRPr lang="fr-FR" sz="3600" b="1" dirty="0">
              <a:solidFill>
                <a:srgbClr val="FF0000"/>
              </a:solidFill>
            </a:endParaRPr>
          </a:p>
          <a:p>
            <a:pPr algn="ctr"/>
            <a:endParaRPr lang="fr-FR" sz="7200" b="1" dirty="0">
              <a:solidFill>
                <a:srgbClr val="FF0000"/>
              </a:solidFill>
            </a:endParaRPr>
          </a:p>
          <a:p>
            <a:pPr algn="ctr"/>
            <a:r>
              <a:rPr lang="fr-FR" sz="7200" b="1" dirty="0">
                <a:solidFill>
                  <a:srgbClr val="FF0000"/>
                </a:solidFill>
              </a:rPr>
              <a:t>La vie au ciel !</a:t>
            </a:r>
          </a:p>
        </p:txBody>
      </p:sp>
    </p:spTree>
    <p:extLst>
      <p:ext uri="{BB962C8B-B14F-4D97-AF65-F5344CB8AC3E}">
        <p14:creationId xmlns:p14="http://schemas.microsoft.com/office/powerpoint/2010/main" val="327415555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4" name="Rectangle à coins arrondis 3"/>
          <p:cNvSpPr/>
          <p:nvPr/>
        </p:nvSpPr>
        <p:spPr>
          <a:xfrm>
            <a:off x="2439862" y="0"/>
            <a:ext cx="6823881" cy="6578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solidFill>
                  <a:srgbClr val="FF0000"/>
                </a:solidFill>
              </a:rPr>
              <a:t>Nous connaitrons</a:t>
            </a:r>
          </a:p>
          <a:p>
            <a:pPr algn="ctr"/>
            <a:r>
              <a:rPr lang="fr-FR" sz="6000" b="1" dirty="0">
                <a:solidFill>
                  <a:srgbClr val="FF0000"/>
                </a:solidFill>
              </a:rPr>
              <a:t> un bonheur infini qui grandira</a:t>
            </a:r>
          </a:p>
          <a:p>
            <a:pPr algn="ctr"/>
            <a:r>
              <a:rPr lang="fr-FR" sz="6000" b="1" dirty="0">
                <a:solidFill>
                  <a:srgbClr val="FF0000"/>
                </a:solidFill>
              </a:rPr>
              <a:t> sans cesse</a:t>
            </a:r>
          </a:p>
        </p:txBody>
      </p:sp>
      <p:sp>
        <p:nvSpPr>
          <p:cNvPr id="2" name="Rectangle 1"/>
          <p:cNvSpPr/>
          <p:nvPr/>
        </p:nvSpPr>
        <p:spPr>
          <a:xfrm>
            <a:off x="6743700" y="778872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p:nvPr/>
        </p:nvPicPr>
        <p:blipFill>
          <a:blip r:embed="rId3" cstate="print"/>
          <a:srcRect/>
          <a:stretch>
            <a:fillRect/>
          </a:stretch>
        </p:blipFill>
        <p:spPr bwMode="auto">
          <a:xfrm>
            <a:off x="5388429" y="0"/>
            <a:ext cx="6803571" cy="7380515"/>
          </a:xfrm>
          <a:prstGeom prst="rect">
            <a:avLst/>
          </a:prstGeom>
          <a:noFill/>
          <a:ln w="9525">
            <a:noFill/>
            <a:miter lim="800000"/>
            <a:headEnd/>
            <a:tailEnd/>
          </a:ln>
        </p:spPr>
      </p:pic>
      <p:sp>
        <p:nvSpPr>
          <p:cNvPr id="14" name="Rectangle 13"/>
          <p:cNvSpPr/>
          <p:nvPr/>
        </p:nvSpPr>
        <p:spPr>
          <a:xfrm>
            <a:off x="0" y="0"/>
            <a:ext cx="5388429" cy="7294305"/>
          </a:xfrm>
          <a:prstGeom prst="rect">
            <a:avLst/>
          </a:prstGeom>
          <a:solidFill>
            <a:schemeClr val="bg2">
              <a:lumMod val="90000"/>
            </a:schemeClr>
          </a:solidFill>
        </p:spPr>
        <p:txBody>
          <a:bodyPr wrap="square">
            <a:spAutoFit/>
          </a:bodyPr>
          <a:lstStyle/>
          <a:p>
            <a:pPr algn="ctr"/>
            <a:endParaRPr lang="fr-FR" sz="4400" b="1" dirty="0">
              <a:solidFill>
                <a:srgbClr val="002060"/>
              </a:solidFill>
            </a:endParaRPr>
          </a:p>
          <a:p>
            <a:pPr algn="ctr"/>
            <a:endParaRPr lang="fr-FR" sz="4400" b="1" dirty="0">
              <a:solidFill>
                <a:srgbClr val="002060"/>
              </a:solidFill>
            </a:endParaRPr>
          </a:p>
          <a:p>
            <a:pPr algn="ctr"/>
            <a:r>
              <a:rPr lang="fr-FR" sz="6000" b="1" dirty="0">
                <a:solidFill>
                  <a:srgbClr val="002060"/>
                </a:solidFill>
              </a:rPr>
              <a:t>« Celui qui </a:t>
            </a:r>
          </a:p>
          <a:p>
            <a:pPr algn="ctr"/>
            <a:r>
              <a:rPr lang="fr-FR" sz="6000" b="1" dirty="0">
                <a:solidFill>
                  <a:srgbClr val="002060"/>
                </a:solidFill>
              </a:rPr>
              <a:t>lève les yeux vers Lui ne cesse jamais de le désirer</a:t>
            </a:r>
            <a:r>
              <a:rPr lang="fr-FR" sz="5400" b="1" dirty="0">
                <a:solidFill>
                  <a:srgbClr val="002060"/>
                </a:solidFill>
              </a:rPr>
              <a:t> »</a:t>
            </a:r>
          </a:p>
          <a:p>
            <a:pPr algn="ctr"/>
            <a:endParaRPr lang="fr-FR" sz="2400" b="1" dirty="0">
              <a:solidFill>
                <a:srgbClr val="002060"/>
              </a:solidFill>
            </a:endParaRPr>
          </a:p>
          <a:p>
            <a:pPr algn="ctr"/>
            <a:r>
              <a:rPr lang="fr-FR" sz="1600" b="1" dirty="0">
                <a:solidFill>
                  <a:srgbClr val="002060"/>
                </a:solidFill>
              </a:rPr>
              <a:t>                                    </a:t>
            </a:r>
            <a:r>
              <a:rPr lang="fr-FR" sz="2400" b="1" dirty="0">
                <a:solidFill>
                  <a:srgbClr val="002060"/>
                </a:solidFill>
              </a:rPr>
              <a:t>     Saint Grégoire de </a:t>
            </a:r>
            <a:r>
              <a:rPr lang="fr-FR" sz="2400" b="1" dirty="0" err="1">
                <a:solidFill>
                  <a:srgbClr val="002060"/>
                </a:solidFill>
              </a:rPr>
              <a:t>Nysse</a:t>
            </a:r>
            <a:endParaRPr lang="fr-FR" sz="2400" b="1" dirty="0">
              <a:solidFill>
                <a:srgbClr val="002060"/>
              </a:solidFill>
            </a:endParaRPr>
          </a:p>
          <a:p>
            <a:pPr algn="r"/>
            <a:endParaRPr lang="fr-FR" sz="1600" b="1" dirty="0">
              <a:solidFill>
                <a:srgbClr val="C00000"/>
              </a:solidFill>
            </a:endParaRPr>
          </a:p>
        </p:txBody>
      </p:sp>
    </p:spTree>
    <p:extLst>
      <p:ext uri="{BB962C8B-B14F-4D97-AF65-F5344CB8AC3E}">
        <p14:creationId xmlns:p14="http://schemas.microsoft.com/office/powerpoint/2010/main" val="53723547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4500"/>
                                        <p:tgtEl>
                                          <p:spTgt spid="4">
                                            <p:txEl>
                                              <p:pRg st="0" end="0"/>
                                            </p:txEl>
                                          </p:spTgt>
                                        </p:tgtEl>
                                      </p:cBhvr>
                                    </p:animEffect>
                                    <p:anim calcmode="lin" valueType="num">
                                      <p:cBhvr>
                                        <p:cTn id="8" dur="4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5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4500"/>
                                        <p:tgtEl>
                                          <p:spTgt spid="4">
                                            <p:txEl>
                                              <p:pRg st="1" end="1"/>
                                            </p:txEl>
                                          </p:spTgt>
                                        </p:tgtEl>
                                      </p:cBhvr>
                                    </p:animEffect>
                                    <p:anim calcmode="lin" valueType="num">
                                      <p:cBhvr>
                                        <p:cTn id="13" dur="4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4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4500"/>
                                        <p:tgtEl>
                                          <p:spTgt spid="4">
                                            <p:txEl>
                                              <p:pRg st="2" end="2"/>
                                            </p:txEl>
                                          </p:spTgt>
                                        </p:tgtEl>
                                      </p:cBhvr>
                                    </p:animEffect>
                                    <p:anim calcmode="lin" valueType="num">
                                      <p:cBhvr>
                                        <p:cTn id="18" dur="4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4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4500"/>
                                        <p:tgtEl>
                                          <p:spTgt spid="14"/>
                                        </p:tgtEl>
                                      </p:cBhvr>
                                    </p:animEffect>
                                  </p:childTnLst>
                                </p:cTn>
                              </p:par>
                              <p:par>
                                <p:cTn id="25" presetID="42" presetClass="entr" presetSubtype="0" fill="hold" nodeType="withEffect">
                                  <p:stCondLst>
                                    <p:cond delay="2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4500"/>
                                        <p:tgtEl>
                                          <p:spTgt spid="9"/>
                                        </p:tgtEl>
                                      </p:cBhvr>
                                    </p:animEffect>
                                    <p:anim calcmode="lin" valueType="num">
                                      <p:cBhvr>
                                        <p:cTn id="28" dur="4500" fill="hold"/>
                                        <p:tgtEl>
                                          <p:spTgt spid="9"/>
                                        </p:tgtEl>
                                        <p:attrNameLst>
                                          <p:attrName>ppt_x</p:attrName>
                                        </p:attrNameLst>
                                      </p:cBhvr>
                                      <p:tavLst>
                                        <p:tav tm="0">
                                          <p:val>
                                            <p:strVal val="#ppt_x"/>
                                          </p:val>
                                        </p:tav>
                                        <p:tav tm="100000">
                                          <p:val>
                                            <p:strVal val="#ppt_x"/>
                                          </p:val>
                                        </p:tav>
                                      </p:tavLst>
                                    </p:anim>
                                    <p:anim calcmode="lin" valueType="num">
                                      <p:cBhvr>
                                        <p:cTn id="29" dur="4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Résultat de recherche d'images pour &quot;rayons de soleil&quot;"/>
          <p:cNvPicPr/>
          <p:nvPr/>
        </p:nvPicPr>
        <p:blipFill>
          <a:blip r:embed="rId3">
            <a:extLst>
              <a:ext uri="{28A0092B-C50C-407E-A947-70E740481C1C}">
                <a14:useLocalDpi xmlns:a14="http://schemas.microsoft.com/office/drawing/2010/main" val="0"/>
              </a:ext>
            </a:extLst>
          </a:blip>
          <a:srcRect/>
          <a:stretch>
            <a:fillRect/>
          </a:stretch>
        </p:blipFill>
        <p:spPr bwMode="auto">
          <a:xfrm>
            <a:off x="2903" y="-1029035"/>
            <a:ext cx="12191999" cy="9630508"/>
          </a:xfrm>
          <a:prstGeom prst="rect">
            <a:avLst/>
          </a:prstGeom>
          <a:noFill/>
          <a:ln>
            <a:noFill/>
          </a:ln>
        </p:spPr>
      </p:pic>
      <p:sp>
        <p:nvSpPr>
          <p:cNvPr id="6" name="Espace réservé du contenu 2"/>
          <p:cNvSpPr>
            <a:spLocks noGrp="1"/>
          </p:cNvSpPr>
          <p:nvPr>
            <p:ph idx="1"/>
          </p:nvPr>
        </p:nvSpPr>
        <p:spPr>
          <a:xfrm>
            <a:off x="192088" y="1280160"/>
            <a:ext cx="12191999" cy="5577840"/>
          </a:xfrm>
          <a:noFill/>
        </p:spPr>
        <p:txBody>
          <a:bodyPr>
            <a:normAutofit/>
          </a:bodyPr>
          <a:lstStyle/>
          <a:p>
            <a:pPr marL="0" indent="0" algn="ctr">
              <a:buNone/>
            </a:pPr>
            <a:r>
              <a:rPr lang="fr-FR" sz="4800" b="1" i="1" dirty="0">
                <a:solidFill>
                  <a:srgbClr val="002060"/>
                </a:solidFill>
              </a:rPr>
              <a:t>    </a:t>
            </a:r>
            <a:r>
              <a:rPr lang="fr-FR" sz="6000" b="1" i="1" dirty="0">
                <a:solidFill>
                  <a:srgbClr val="002060"/>
                </a:solidFill>
              </a:rPr>
              <a:t>« Si </a:t>
            </a:r>
            <a:r>
              <a:rPr lang="fr-FR" sz="6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le ciel est l’instant éternel de l’amour », </a:t>
            </a:r>
          </a:p>
          <a:p>
            <a:pPr marL="0" indent="0" algn="ctr">
              <a:buNone/>
            </a:pPr>
            <a:r>
              <a:rPr lang="fr-FR" sz="6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il est aussi </a:t>
            </a:r>
            <a:r>
              <a:rPr lang="fr-FR" sz="6000" b="1" dirty="0">
                <a:solidFill>
                  <a:srgbClr val="002060"/>
                </a:solidFill>
              </a:rPr>
              <a:t>« l’instant vital de l’éblouissante surprise » </a:t>
            </a:r>
          </a:p>
        </p:txBody>
      </p:sp>
      <p:pic>
        <p:nvPicPr>
          <p:cNvPr id="5" name="Image 4" descr="Image associée"/>
          <p:cNvPicPr/>
          <p:nvPr/>
        </p:nvPicPr>
        <p:blipFill>
          <a:blip r:embed="rId4"/>
          <a:srcRect/>
          <a:stretch>
            <a:fillRect/>
          </a:stretch>
        </p:blipFill>
        <p:spPr bwMode="auto">
          <a:xfrm>
            <a:off x="1" y="0"/>
            <a:ext cx="12191999" cy="7200899"/>
          </a:xfrm>
          <a:prstGeom prst="rect">
            <a:avLst/>
          </a:prstGeom>
          <a:noFill/>
          <a:ln w="9525">
            <a:noFill/>
            <a:miter lim="800000"/>
            <a:headEnd/>
            <a:tailEnd/>
          </a:ln>
        </p:spPr>
      </p:pic>
      <p:sp>
        <p:nvSpPr>
          <p:cNvPr id="3" name="Rectangle 2"/>
          <p:cNvSpPr/>
          <p:nvPr/>
        </p:nvSpPr>
        <p:spPr>
          <a:xfrm>
            <a:off x="433230" y="772328"/>
            <a:ext cx="11325537" cy="1015663"/>
          </a:xfrm>
          <a:prstGeom prst="rect">
            <a:avLst/>
          </a:prstGeom>
        </p:spPr>
        <p:txBody>
          <a:bodyPr wrap="none">
            <a:spAutoFit/>
          </a:bodyPr>
          <a:lstStyle/>
          <a:p>
            <a:pPr algn="ctr"/>
            <a:r>
              <a:rPr lang="fr-FR" sz="6000" b="1" i="1" dirty="0">
                <a:solidFill>
                  <a:srgbClr val="306E5F"/>
                </a:solidFill>
              </a:rPr>
              <a:t>« Donc on ne s’ennuie pas au Ciel »</a:t>
            </a:r>
            <a:endParaRPr lang="fr-FR" sz="6000" dirty="0">
              <a:solidFill>
                <a:srgbClr val="306E5F"/>
              </a:solidFill>
            </a:endParaRPr>
          </a:p>
        </p:txBody>
      </p:sp>
      <p:sp>
        <p:nvSpPr>
          <p:cNvPr id="8" name="Espace réservé du contenu 2"/>
          <p:cNvSpPr txBox="1">
            <a:spLocks/>
          </p:cNvSpPr>
          <p:nvPr/>
        </p:nvSpPr>
        <p:spPr>
          <a:xfrm>
            <a:off x="-2901" y="-38101"/>
            <a:ext cx="12384087" cy="7239000"/>
          </a:xfrm>
          <a:prstGeom prst="rect">
            <a:avLst/>
          </a:prstGeom>
          <a:gradFill flip="none" rotWithShape="1">
            <a:gsLst>
              <a:gs pos="98750">
                <a:schemeClr val="accent4">
                  <a:lumMod val="100000"/>
                </a:schemeClr>
              </a:gs>
              <a:gs pos="0">
                <a:schemeClr val="accent4">
                  <a:lumMod val="0"/>
                  <a:lumOff val="100000"/>
                </a:schemeClr>
              </a:gs>
              <a:gs pos="36000">
                <a:schemeClr val="accent4">
                  <a:lumMod val="0"/>
                  <a:lumOff val="100000"/>
                </a:schemeClr>
              </a:gs>
              <a:gs pos="99000">
                <a:schemeClr val="accent4">
                  <a:lumMod val="100000"/>
                </a:schemeClr>
              </a:gs>
            </a:gsLst>
            <a:path path="circle">
              <a:fillToRect l="50000" t="-80000" r="50000" b="180000"/>
            </a:path>
            <a:tileRect/>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fr-FR" b="1" dirty="0">
              <a:solidFill>
                <a:schemeClr val="tx1">
                  <a:lumMod val="85000"/>
                  <a:lumOff val="15000"/>
                </a:schemeClr>
              </a:solidFill>
            </a:endParaRPr>
          </a:p>
          <a:p>
            <a:pPr marL="0" indent="0" algn="ctr">
              <a:buFont typeface="Arial" panose="020B0604020202020204" pitchFamily="34" charset="0"/>
              <a:buNone/>
            </a:pPr>
            <a:r>
              <a:rPr lang="fr-FR" sz="4400" b="1" dirty="0">
                <a:solidFill>
                  <a:schemeClr val="tx1">
                    <a:lumMod val="85000"/>
                    <a:lumOff val="15000"/>
                  </a:schemeClr>
                </a:solidFill>
              </a:rPr>
              <a:t>Dans la gloire du ciel, </a:t>
            </a:r>
          </a:p>
          <a:p>
            <a:pPr marL="0" indent="0" algn="ctr">
              <a:buFont typeface="Arial" panose="020B0604020202020204" pitchFamily="34" charset="0"/>
              <a:buNone/>
            </a:pPr>
            <a:r>
              <a:rPr lang="fr-FR" sz="4400" b="1" dirty="0">
                <a:solidFill>
                  <a:schemeClr val="tx1">
                    <a:lumMod val="85000"/>
                    <a:lumOff val="15000"/>
                  </a:schemeClr>
                </a:solidFill>
              </a:rPr>
              <a:t>les bienheureux continuent d’accomplir</a:t>
            </a:r>
          </a:p>
          <a:p>
            <a:pPr marL="0" indent="0" algn="ctr">
              <a:buFont typeface="Arial" panose="020B0604020202020204" pitchFamily="34" charset="0"/>
              <a:buNone/>
            </a:pPr>
            <a:r>
              <a:rPr lang="fr-FR" sz="4400" b="1" dirty="0">
                <a:solidFill>
                  <a:schemeClr val="tx1">
                    <a:lumMod val="85000"/>
                    <a:lumOff val="15000"/>
                  </a:schemeClr>
                </a:solidFill>
              </a:rPr>
              <a:t> avec joie la volonté de Dieu </a:t>
            </a:r>
          </a:p>
          <a:p>
            <a:pPr marL="0" indent="0" algn="ctr">
              <a:buFont typeface="Arial" panose="020B0604020202020204" pitchFamily="34" charset="0"/>
              <a:buNone/>
            </a:pPr>
            <a:r>
              <a:rPr lang="fr-FR" sz="4400" b="1" dirty="0">
                <a:solidFill>
                  <a:schemeClr val="tx1">
                    <a:lumMod val="85000"/>
                    <a:lumOff val="15000"/>
                  </a:schemeClr>
                </a:solidFill>
              </a:rPr>
              <a:t>par rapport aux autres hommes </a:t>
            </a:r>
          </a:p>
          <a:p>
            <a:pPr marL="0" indent="0" algn="ctr">
              <a:buFont typeface="Arial" panose="020B0604020202020204" pitchFamily="34" charset="0"/>
              <a:buNone/>
            </a:pPr>
            <a:r>
              <a:rPr lang="fr-FR" sz="4400" b="1" dirty="0">
                <a:solidFill>
                  <a:schemeClr val="tx1">
                    <a:lumMod val="85000"/>
                    <a:lumOff val="15000"/>
                  </a:schemeClr>
                </a:solidFill>
              </a:rPr>
              <a:t>et à la création toute entière. </a:t>
            </a:r>
          </a:p>
          <a:p>
            <a:pPr marL="0" indent="0" algn="ctr">
              <a:buFont typeface="Arial" panose="020B0604020202020204" pitchFamily="34" charset="0"/>
              <a:buNone/>
            </a:pPr>
            <a:r>
              <a:rPr lang="fr-FR" sz="4400" b="1" dirty="0">
                <a:solidFill>
                  <a:schemeClr val="tx1">
                    <a:lumMod val="85000"/>
                    <a:lumOff val="15000"/>
                  </a:schemeClr>
                </a:solidFill>
              </a:rPr>
              <a:t>Déjà ils règnent avec le Christ ; </a:t>
            </a:r>
          </a:p>
          <a:p>
            <a:pPr marL="0" indent="0" algn="ctr">
              <a:buFont typeface="Arial" panose="020B0604020202020204" pitchFamily="34" charset="0"/>
              <a:buNone/>
            </a:pPr>
            <a:r>
              <a:rPr lang="fr-FR" sz="4400" b="1" dirty="0">
                <a:solidFill>
                  <a:schemeClr val="tx1">
                    <a:lumMod val="85000"/>
                    <a:lumOff val="15000"/>
                  </a:schemeClr>
                </a:solidFill>
              </a:rPr>
              <a:t>avec Lui </a:t>
            </a:r>
          </a:p>
          <a:p>
            <a:pPr marL="0" indent="0" algn="ctr">
              <a:buFont typeface="Arial" panose="020B0604020202020204" pitchFamily="34" charset="0"/>
              <a:buNone/>
            </a:pPr>
            <a:r>
              <a:rPr lang="fr-FR" sz="4400" b="1" dirty="0">
                <a:solidFill>
                  <a:schemeClr val="tx1">
                    <a:lumMod val="85000"/>
                    <a:lumOff val="15000"/>
                  </a:schemeClr>
                </a:solidFill>
              </a:rPr>
              <a:t>       « ils régneront pour les siècles des siècles ». </a:t>
            </a:r>
            <a:r>
              <a:rPr lang="fr-FR" sz="4800" dirty="0">
                <a:solidFill>
                  <a:schemeClr val="tx1">
                    <a:lumMod val="85000"/>
                    <a:lumOff val="15000"/>
                  </a:schemeClr>
                </a:solidFill>
              </a:rPr>
              <a:t>							</a:t>
            </a:r>
            <a:r>
              <a:rPr lang="fr-FR" sz="3600" b="1" i="1" dirty="0">
                <a:solidFill>
                  <a:schemeClr val="tx1">
                    <a:lumMod val="85000"/>
                    <a:lumOff val="15000"/>
                  </a:schemeClr>
                </a:solidFill>
              </a:rPr>
              <a:t>CEC1029</a:t>
            </a:r>
            <a:endParaRPr lang="fr-FR" sz="3600" b="1" dirty="0">
              <a:solidFill>
                <a:schemeClr val="tx1">
                  <a:lumMod val="85000"/>
                  <a:lumOff val="15000"/>
                </a:schemeClr>
              </a:solidFill>
            </a:endParaRPr>
          </a:p>
        </p:txBody>
      </p:sp>
    </p:spTree>
    <p:extLst>
      <p:ext uri="{BB962C8B-B14F-4D97-AF65-F5344CB8AC3E}">
        <p14:creationId xmlns:p14="http://schemas.microsoft.com/office/powerpoint/2010/main" val="39957060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3500"/>
                                        <p:tgtEl>
                                          <p:spTgt spid="6">
                                            <p:txEl>
                                              <p:pRg st="0" end="0"/>
                                            </p:txEl>
                                          </p:spTgt>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0" fill="hold"/>
                                        <p:tgtEl>
                                          <p:spTgt spid="5"/>
                                        </p:tgtEl>
                                        <p:attrNameLst>
                                          <p:attrName>ppt_w</p:attrName>
                                        </p:attrNameLst>
                                      </p:cBhvr>
                                      <p:tavLst>
                                        <p:tav tm="0">
                                          <p:val>
                                            <p:strVal val="#ppt_w+.3"/>
                                          </p:val>
                                        </p:tav>
                                        <p:tav tm="100000">
                                          <p:val>
                                            <p:strVal val="#ppt_w"/>
                                          </p:val>
                                        </p:tav>
                                      </p:tavLst>
                                    </p:anim>
                                    <p:anim calcmode="lin" valueType="num">
                                      <p:cBhvr>
                                        <p:cTn id="17" dur="3000" fill="hold"/>
                                        <p:tgtEl>
                                          <p:spTgt spid="5"/>
                                        </p:tgtEl>
                                        <p:attrNameLst>
                                          <p:attrName>ppt_h</p:attrName>
                                        </p:attrNameLst>
                                      </p:cBhvr>
                                      <p:tavLst>
                                        <p:tav tm="0">
                                          <p:val>
                                            <p:strVal val="#ppt_h"/>
                                          </p:val>
                                        </p:tav>
                                        <p:tav tm="100000">
                                          <p:val>
                                            <p:strVal val="#ppt_h"/>
                                          </p:val>
                                        </p:tav>
                                      </p:tavLst>
                                    </p:anim>
                                    <p:animEffect transition="in" filter="fade">
                                      <p:cBhvr>
                                        <p:cTn id="18" dur="3000"/>
                                        <p:tgtEl>
                                          <p:spTgt spid="5"/>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4250"/>
                                        <p:tgtEl>
                                          <p:spTgt spid="3"/>
                                        </p:tgtEl>
                                      </p:cBhvr>
                                    </p:animEffect>
                                  </p:childTnLst>
                                </p:cTn>
                              </p:par>
                            </p:childTnLst>
                          </p:cTn>
                        </p:par>
                        <p:par>
                          <p:cTn id="23" fill="hold">
                            <p:stCondLst>
                              <p:cond delay="7250"/>
                            </p:stCondLst>
                            <p:childTnLst>
                              <p:par>
                                <p:cTn id="24" presetID="10" presetClass="entr" presetSubtype="0" fill="hold" grpId="0" nodeType="afterEffect">
                                  <p:stCondLst>
                                    <p:cond delay="17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4000"/>
                                        <p:tgtEl>
                                          <p:spTgt spid="8"/>
                                        </p:tgtEl>
                                      </p:cBhvr>
                                    </p:animEffect>
                                  </p:childTnLst>
                                </p:cTn>
                              </p:par>
                              <p:par>
                                <p:cTn id="27" presetID="42" presetClass="entr" presetSubtype="0" fill="hold" nodeType="withEffect">
                                  <p:stCondLst>
                                    <p:cond delay="500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7000"/>
                                        <p:tgtEl>
                                          <p:spTgt spid="8">
                                            <p:txEl>
                                              <p:pRg st="1" end="1"/>
                                            </p:txEl>
                                          </p:spTgt>
                                        </p:tgtEl>
                                      </p:cBhvr>
                                    </p:animEffect>
                                    <p:anim calcmode="lin" valueType="num">
                                      <p:cBhvr>
                                        <p:cTn id="30" dur="7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7000" fill="hold"/>
                                        <p:tgtEl>
                                          <p:spTgt spid="8">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7000"/>
                                        <p:tgtEl>
                                          <p:spTgt spid="8">
                                            <p:txEl>
                                              <p:pRg st="2" end="2"/>
                                            </p:txEl>
                                          </p:spTgt>
                                        </p:tgtEl>
                                      </p:cBhvr>
                                    </p:animEffect>
                                    <p:anim calcmode="lin" valueType="num">
                                      <p:cBhvr>
                                        <p:cTn id="35" dur="7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6" dur="7000" fill="hold"/>
                                        <p:tgtEl>
                                          <p:spTgt spid="8">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500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7000"/>
                                        <p:tgtEl>
                                          <p:spTgt spid="8">
                                            <p:txEl>
                                              <p:pRg st="3" end="3"/>
                                            </p:txEl>
                                          </p:spTgt>
                                        </p:tgtEl>
                                      </p:cBhvr>
                                    </p:animEffect>
                                    <p:anim calcmode="lin" valueType="num">
                                      <p:cBhvr>
                                        <p:cTn id="40" dur="7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1" dur="7000" fill="hold"/>
                                        <p:tgtEl>
                                          <p:spTgt spid="8">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7000"/>
                                        <p:tgtEl>
                                          <p:spTgt spid="8">
                                            <p:txEl>
                                              <p:pRg st="4" end="4"/>
                                            </p:txEl>
                                          </p:spTgt>
                                        </p:tgtEl>
                                      </p:cBhvr>
                                    </p:animEffect>
                                    <p:anim calcmode="lin" valueType="num">
                                      <p:cBhvr>
                                        <p:cTn id="45" dur="7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6" dur="7000" fill="hold"/>
                                        <p:tgtEl>
                                          <p:spTgt spid="8">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500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7000"/>
                                        <p:tgtEl>
                                          <p:spTgt spid="8">
                                            <p:txEl>
                                              <p:pRg st="5" end="5"/>
                                            </p:txEl>
                                          </p:spTgt>
                                        </p:tgtEl>
                                      </p:cBhvr>
                                    </p:animEffect>
                                    <p:anim calcmode="lin" valueType="num">
                                      <p:cBhvr>
                                        <p:cTn id="50" dur="7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7000" fill="hold"/>
                                        <p:tgtEl>
                                          <p:spTgt spid="8">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500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fade">
                                      <p:cBhvr>
                                        <p:cTn id="54" dur="7000"/>
                                        <p:tgtEl>
                                          <p:spTgt spid="8">
                                            <p:txEl>
                                              <p:pRg st="6" end="6"/>
                                            </p:txEl>
                                          </p:spTgt>
                                        </p:tgtEl>
                                      </p:cBhvr>
                                    </p:animEffect>
                                    <p:anim calcmode="lin" valueType="num">
                                      <p:cBhvr>
                                        <p:cTn id="55" dur="7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6" dur="7000" fill="hold"/>
                                        <p:tgtEl>
                                          <p:spTgt spid="8">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5000"/>
                                  </p:stCondLst>
                                  <p:childTnLst>
                                    <p:set>
                                      <p:cBhvr>
                                        <p:cTn id="58" dur="1" fill="hold">
                                          <p:stCondLst>
                                            <p:cond delay="0"/>
                                          </p:stCondLst>
                                        </p:cTn>
                                        <p:tgtEl>
                                          <p:spTgt spid="8">
                                            <p:txEl>
                                              <p:pRg st="7" end="7"/>
                                            </p:txEl>
                                          </p:spTgt>
                                        </p:tgtEl>
                                        <p:attrNameLst>
                                          <p:attrName>style.visibility</p:attrName>
                                        </p:attrNameLst>
                                      </p:cBhvr>
                                      <p:to>
                                        <p:strVal val="visible"/>
                                      </p:to>
                                    </p:set>
                                    <p:animEffect transition="in" filter="fade">
                                      <p:cBhvr>
                                        <p:cTn id="59" dur="7000"/>
                                        <p:tgtEl>
                                          <p:spTgt spid="8">
                                            <p:txEl>
                                              <p:pRg st="7" end="7"/>
                                            </p:txEl>
                                          </p:spTgt>
                                        </p:tgtEl>
                                      </p:cBhvr>
                                    </p:animEffect>
                                    <p:anim calcmode="lin" valueType="num">
                                      <p:cBhvr>
                                        <p:cTn id="60" dur="7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61" dur="7000" fill="hold"/>
                                        <p:tgtEl>
                                          <p:spTgt spid="8">
                                            <p:txEl>
                                              <p:pRg st="7" end="7"/>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5000"/>
                                  </p:stCondLst>
                                  <p:childTnLst>
                                    <p:set>
                                      <p:cBhvr>
                                        <p:cTn id="63" dur="1" fill="hold">
                                          <p:stCondLst>
                                            <p:cond delay="0"/>
                                          </p:stCondLst>
                                        </p:cTn>
                                        <p:tgtEl>
                                          <p:spTgt spid="8">
                                            <p:txEl>
                                              <p:pRg st="8" end="8"/>
                                            </p:txEl>
                                          </p:spTgt>
                                        </p:tgtEl>
                                        <p:attrNameLst>
                                          <p:attrName>style.visibility</p:attrName>
                                        </p:attrNameLst>
                                      </p:cBhvr>
                                      <p:to>
                                        <p:strVal val="visible"/>
                                      </p:to>
                                    </p:set>
                                    <p:animEffect transition="in" filter="fade">
                                      <p:cBhvr>
                                        <p:cTn id="64" dur="7000"/>
                                        <p:tgtEl>
                                          <p:spTgt spid="8">
                                            <p:txEl>
                                              <p:pRg st="8" end="8"/>
                                            </p:txEl>
                                          </p:spTgt>
                                        </p:tgtEl>
                                      </p:cBhvr>
                                    </p:animEffect>
                                    <p:anim calcmode="lin" valueType="num">
                                      <p:cBhvr>
                                        <p:cTn id="65" dur="7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6" dur="7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5" name="Rectangle 4"/>
          <p:cNvSpPr/>
          <p:nvPr/>
        </p:nvSpPr>
        <p:spPr>
          <a:xfrm>
            <a:off x="1736035" y="2635198"/>
            <a:ext cx="8536018" cy="2862322"/>
          </a:xfrm>
          <a:prstGeom prst="rect">
            <a:avLst/>
          </a:prstGeom>
        </p:spPr>
        <p:txBody>
          <a:bodyPr wrap="square">
            <a:spAutoFit/>
          </a:bodyPr>
          <a:lstStyle/>
          <a:p>
            <a:pPr algn="ctr"/>
            <a:r>
              <a:rPr lang="fr-FR" sz="6000" b="1" dirty="0">
                <a:solidFill>
                  <a:srgbClr val="C00000"/>
                </a:solidFill>
              </a:rPr>
              <a:t>Nous serons le réceptacle </a:t>
            </a:r>
          </a:p>
          <a:p>
            <a:pPr algn="ctr"/>
            <a:r>
              <a:rPr lang="fr-FR" sz="6000" b="1" dirty="0">
                <a:solidFill>
                  <a:srgbClr val="C00000"/>
                </a:solidFill>
              </a:rPr>
              <a:t>de</a:t>
            </a:r>
          </a:p>
          <a:p>
            <a:pPr algn="ctr"/>
            <a:r>
              <a:rPr lang="fr-FR" sz="6000" b="1" dirty="0">
                <a:solidFill>
                  <a:srgbClr val="C00000"/>
                </a:solidFill>
              </a:rPr>
              <a:t> la beauté de Dieu</a:t>
            </a:r>
          </a:p>
        </p:txBody>
      </p:sp>
      <p:pic>
        <p:nvPicPr>
          <p:cNvPr id="14338" name="Picture 2"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383"/>
          <a:stretch/>
        </p:blipFill>
        <p:spPr bwMode="auto">
          <a:xfrm>
            <a:off x="699862" y="-185702"/>
            <a:ext cx="12192000" cy="1057146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à coins arrondis 6"/>
          <p:cNvSpPr/>
          <p:nvPr/>
        </p:nvSpPr>
        <p:spPr>
          <a:xfrm>
            <a:off x="0" y="0"/>
            <a:ext cx="3319670" cy="7195931"/>
          </a:xfrm>
          <a:prstGeom prst="roundRect">
            <a:avLst/>
          </a:prstGeom>
          <a:solidFill>
            <a:srgbClr val="F4E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2060"/>
              </a:solidFill>
              <a:latin typeface="Garamond" panose="02020404030301010803" pitchFamily="18" charset="0"/>
            </a:endParaRPr>
          </a:p>
          <a:p>
            <a:pPr algn="ctr"/>
            <a:r>
              <a:rPr lang="fr-FR" sz="2800" b="1" dirty="0">
                <a:solidFill>
                  <a:srgbClr val="002060"/>
                </a:solidFill>
                <a:latin typeface="Garamond" panose="02020404030301010803" pitchFamily="18" charset="0"/>
              </a:rPr>
              <a:t>« Que je sois, moi, </a:t>
            </a:r>
          </a:p>
          <a:p>
            <a:pPr algn="ctr"/>
            <a:r>
              <a:rPr lang="fr-FR" sz="2800" b="1" dirty="0">
                <a:solidFill>
                  <a:srgbClr val="002060"/>
                </a:solidFill>
                <a:latin typeface="Garamond" panose="02020404030301010803" pitchFamily="18" charset="0"/>
              </a:rPr>
              <a:t>transformé </a:t>
            </a:r>
          </a:p>
          <a:p>
            <a:pPr algn="ctr"/>
            <a:r>
              <a:rPr lang="fr-FR" sz="2800" b="1" dirty="0">
                <a:solidFill>
                  <a:srgbClr val="002060"/>
                </a:solidFill>
                <a:latin typeface="Garamond" panose="02020404030301010803" pitchFamily="18" charset="0"/>
              </a:rPr>
              <a:t>en ta propre beauté </a:t>
            </a:r>
            <a:r>
              <a:rPr lang="fr-FR" sz="2800" dirty="0">
                <a:solidFill>
                  <a:schemeClr val="tx1"/>
                </a:solidFill>
                <a:latin typeface="Garamond" panose="02020404030301010803" pitchFamily="18" charset="0"/>
              </a:rPr>
              <a:t>…</a:t>
            </a:r>
          </a:p>
          <a:p>
            <a:pPr algn="ctr"/>
            <a:r>
              <a:rPr lang="fr-FR" sz="2800" b="1" dirty="0">
                <a:solidFill>
                  <a:srgbClr val="002060"/>
                </a:solidFill>
                <a:latin typeface="Garamond" panose="02020404030301010803" pitchFamily="18" charset="0"/>
              </a:rPr>
              <a:t>Chacun verra </a:t>
            </a:r>
          </a:p>
          <a:p>
            <a:pPr algn="ctr"/>
            <a:r>
              <a:rPr lang="fr-FR" sz="2800" b="1" dirty="0">
                <a:solidFill>
                  <a:srgbClr val="002060"/>
                </a:solidFill>
                <a:latin typeface="Garamond" panose="02020404030301010803" pitchFamily="18" charset="0"/>
              </a:rPr>
              <a:t>dans l’autre </a:t>
            </a:r>
          </a:p>
          <a:p>
            <a:pPr algn="ctr"/>
            <a:r>
              <a:rPr lang="fr-FR" sz="2800" b="1" dirty="0">
                <a:solidFill>
                  <a:srgbClr val="002060"/>
                </a:solidFill>
                <a:latin typeface="Garamond" panose="02020404030301010803" pitchFamily="18" charset="0"/>
              </a:rPr>
              <a:t>sa beauté, </a:t>
            </a:r>
          </a:p>
          <a:p>
            <a:pPr algn="ctr"/>
            <a:r>
              <a:rPr lang="fr-FR" sz="2800" b="1" dirty="0">
                <a:solidFill>
                  <a:srgbClr val="002060"/>
                </a:solidFill>
                <a:latin typeface="Garamond" panose="02020404030301010803" pitchFamily="18" charset="0"/>
              </a:rPr>
              <a:t>qui sera de l’un </a:t>
            </a:r>
          </a:p>
          <a:p>
            <a:pPr algn="ctr"/>
            <a:r>
              <a:rPr lang="fr-FR" sz="2800" b="1" dirty="0">
                <a:solidFill>
                  <a:srgbClr val="002060"/>
                </a:solidFill>
                <a:latin typeface="Garamond" panose="02020404030301010803" pitchFamily="18" charset="0"/>
              </a:rPr>
              <a:t>comme de  l’autre </a:t>
            </a:r>
          </a:p>
          <a:p>
            <a:pPr algn="ctr"/>
            <a:r>
              <a:rPr lang="fr-FR" sz="4000" b="1" dirty="0">
                <a:solidFill>
                  <a:srgbClr val="002060"/>
                </a:solidFill>
                <a:latin typeface="Garamond" panose="02020404030301010803" pitchFamily="18" charset="0"/>
              </a:rPr>
              <a:t>Ta seule</a:t>
            </a:r>
            <a:r>
              <a:rPr lang="fr-FR" sz="2800" b="1" dirty="0">
                <a:solidFill>
                  <a:srgbClr val="002060"/>
                </a:solidFill>
                <a:latin typeface="Garamond" panose="02020404030301010803" pitchFamily="18" charset="0"/>
              </a:rPr>
              <a:t> beauté »</a:t>
            </a:r>
          </a:p>
          <a:p>
            <a:pPr algn="ctr"/>
            <a:r>
              <a:rPr lang="fr-FR" sz="1400" b="1" dirty="0">
                <a:solidFill>
                  <a:srgbClr val="002060"/>
                </a:solidFill>
              </a:rPr>
              <a:t>                           </a:t>
            </a:r>
          </a:p>
          <a:p>
            <a:pPr algn="ctr"/>
            <a:r>
              <a:rPr lang="fr-FR" sz="2800" b="1" dirty="0">
                <a:solidFill>
                  <a:srgbClr val="002060"/>
                </a:solidFill>
              </a:rPr>
              <a:t>   </a:t>
            </a:r>
            <a:r>
              <a:rPr lang="fr-FR" sz="2400" b="1" dirty="0">
                <a:solidFill>
                  <a:srgbClr val="002060"/>
                </a:solidFill>
              </a:rPr>
              <a:t>St Jean de la Croix</a:t>
            </a:r>
          </a:p>
          <a:p>
            <a:pPr algn="ctr"/>
            <a:endParaRPr lang="fr-FR" sz="4000" b="1" dirty="0">
              <a:solidFill>
                <a:schemeClr val="tx1"/>
              </a:solidFill>
            </a:endParaRPr>
          </a:p>
        </p:txBody>
      </p:sp>
    </p:spTree>
    <p:extLst>
      <p:ext uri="{BB962C8B-B14F-4D97-AF65-F5344CB8AC3E}">
        <p14:creationId xmlns:p14="http://schemas.microsoft.com/office/powerpoint/2010/main" val="64991118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6" presetClass="entr" presetSubtype="16" fill="hold" nodeType="afterEffect">
                                  <p:stCondLst>
                                    <p:cond delay="1000"/>
                                  </p:stCondLst>
                                  <p:childTnLst>
                                    <p:set>
                                      <p:cBhvr>
                                        <p:cTn id="10" dur="1" fill="hold">
                                          <p:stCondLst>
                                            <p:cond delay="0"/>
                                          </p:stCondLst>
                                        </p:cTn>
                                        <p:tgtEl>
                                          <p:spTgt spid="14338"/>
                                        </p:tgtEl>
                                        <p:attrNameLst>
                                          <p:attrName>style.visibility</p:attrName>
                                        </p:attrNameLst>
                                      </p:cBhvr>
                                      <p:to>
                                        <p:strVal val="visible"/>
                                      </p:to>
                                    </p:set>
                                    <p:animEffect transition="in" filter="circle(in)">
                                      <p:cBhvr>
                                        <p:cTn id="11" dur="5000"/>
                                        <p:tgtEl>
                                          <p:spTgt spid="14338"/>
                                        </p:tgtEl>
                                      </p:cBhvr>
                                    </p:animEffect>
                                  </p:childTnLst>
                                </p:cTn>
                              </p:par>
                            </p:childTnLst>
                          </p:cTn>
                        </p:par>
                        <p:par>
                          <p:cTn id="12" fill="hold">
                            <p:stCondLst>
                              <p:cond delay="9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0"/>
                                        <p:tgtEl>
                                          <p:spTgt spid="7"/>
                                        </p:tgtEl>
                                      </p:cBhvr>
                                    </p:animEffect>
                                    <p:anim calcmode="lin" valueType="num">
                                      <p:cBhvr>
                                        <p:cTn id="16" dur="4000" fill="hold"/>
                                        <p:tgtEl>
                                          <p:spTgt spid="7"/>
                                        </p:tgtEl>
                                        <p:attrNameLst>
                                          <p:attrName>ppt_x</p:attrName>
                                        </p:attrNameLst>
                                      </p:cBhvr>
                                      <p:tavLst>
                                        <p:tav tm="0">
                                          <p:val>
                                            <p:strVal val="#ppt_x"/>
                                          </p:val>
                                        </p:tav>
                                        <p:tav tm="100000">
                                          <p:val>
                                            <p:strVal val="#ppt_x"/>
                                          </p:val>
                                        </p:tav>
                                      </p:tavLst>
                                    </p:anim>
                                    <p:anim calcmode="lin" valueType="num">
                                      <p:cBhvr>
                                        <p:cTn id="17" dur="4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3000"/>
                            </p:stCondLst>
                            <p:childTnLst>
                              <p:par>
                                <p:cTn id="19" presetID="22" presetClass="entr" presetSubtype="8"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1000"/>
                                        <p:tgtEl>
                                          <p:spTgt spid="7">
                                            <p:txEl>
                                              <p:pRg st="1" end="1"/>
                                            </p:txEl>
                                          </p:spTgt>
                                        </p:tgtEl>
                                      </p:cBhvr>
                                    </p:animEffect>
                                  </p:childTnLst>
                                </p:cTn>
                              </p:par>
                            </p:childTnLst>
                          </p:cTn>
                        </p:par>
                        <p:par>
                          <p:cTn id="22" fill="hold">
                            <p:stCondLst>
                              <p:cond delay="14000"/>
                            </p:stCondLst>
                            <p:childTnLst>
                              <p:par>
                                <p:cTn id="23" presetID="22" presetClass="entr" presetSubtype="8"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1000"/>
                                        <p:tgtEl>
                                          <p:spTgt spid="7">
                                            <p:txEl>
                                              <p:pRg st="2" end="2"/>
                                            </p:txEl>
                                          </p:spTgt>
                                        </p:tgtEl>
                                      </p:cBhvr>
                                    </p:animEffect>
                                  </p:childTnLst>
                                </p:cTn>
                              </p:par>
                            </p:childTnLst>
                          </p:cTn>
                        </p:par>
                        <p:par>
                          <p:cTn id="26" fill="hold">
                            <p:stCondLst>
                              <p:cond delay="15000"/>
                            </p:stCondLst>
                            <p:childTnLst>
                              <p:par>
                                <p:cTn id="27" presetID="22" presetClass="entr" presetSubtype="8"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left)">
                                      <p:cBhvr>
                                        <p:cTn id="29" dur="1000"/>
                                        <p:tgtEl>
                                          <p:spTgt spid="7">
                                            <p:txEl>
                                              <p:pRg st="3" end="3"/>
                                            </p:txEl>
                                          </p:spTgt>
                                        </p:tgtEl>
                                      </p:cBhvr>
                                    </p:animEffect>
                                  </p:childTnLst>
                                </p:cTn>
                              </p:par>
                            </p:childTnLst>
                          </p:cTn>
                        </p:par>
                        <p:par>
                          <p:cTn id="30" fill="hold">
                            <p:stCondLst>
                              <p:cond delay="16000"/>
                            </p:stCondLst>
                            <p:childTnLst>
                              <p:par>
                                <p:cTn id="31" presetID="22" presetClass="entr" presetSubtype="1"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up)">
                                      <p:cBhvr>
                                        <p:cTn id="33" dur="1000"/>
                                        <p:tgtEl>
                                          <p:spTgt spid="7">
                                            <p:txEl>
                                              <p:pRg st="4" end="4"/>
                                            </p:txEl>
                                          </p:spTgt>
                                        </p:tgtEl>
                                      </p:cBhvr>
                                    </p:animEffect>
                                  </p:childTnLst>
                                </p:cTn>
                              </p:par>
                            </p:childTnLst>
                          </p:cTn>
                        </p:par>
                        <p:par>
                          <p:cTn id="34" fill="hold">
                            <p:stCondLst>
                              <p:cond delay="17000"/>
                            </p:stCondLst>
                            <p:childTnLst>
                              <p:par>
                                <p:cTn id="35" presetID="22" presetClass="entr" presetSubtype="1"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up)">
                                      <p:cBhvr>
                                        <p:cTn id="37" dur="1000"/>
                                        <p:tgtEl>
                                          <p:spTgt spid="7">
                                            <p:txEl>
                                              <p:pRg st="5" end="5"/>
                                            </p:txEl>
                                          </p:spTgt>
                                        </p:tgtEl>
                                      </p:cBhvr>
                                    </p:animEffect>
                                  </p:childTnLst>
                                </p:cTn>
                              </p:par>
                            </p:childTnLst>
                          </p:cTn>
                        </p:par>
                        <p:par>
                          <p:cTn id="38" fill="hold">
                            <p:stCondLst>
                              <p:cond delay="18000"/>
                            </p:stCondLst>
                            <p:childTnLst>
                              <p:par>
                                <p:cTn id="39" presetID="22" presetClass="entr" presetSubtype="8"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1000"/>
                                        <p:tgtEl>
                                          <p:spTgt spid="7">
                                            <p:txEl>
                                              <p:pRg st="6" end="6"/>
                                            </p:txEl>
                                          </p:spTgt>
                                        </p:tgtEl>
                                      </p:cBhvr>
                                    </p:animEffect>
                                  </p:childTnLst>
                                </p:cTn>
                              </p:par>
                            </p:childTnLst>
                          </p:cTn>
                        </p:par>
                        <p:par>
                          <p:cTn id="42" fill="hold">
                            <p:stCondLst>
                              <p:cond delay="19000"/>
                            </p:stCondLst>
                            <p:childTnLst>
                              <p:par>
                                <p:cTn id="43" presetID="22" presetClass="entr" presetSubtype="1" fill="hold"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up)">
                                      <p:cBhvr>
                                        <p:cTn id="45" dur="1000"/>
                                        <p:tgtEl>
                                          <p:spTgt spid="7">
                                            <p:txEl>
                                              <p:pRg st="7" end="7"/>
                                            </p:txEl>
                                          </p:spTgt>
                                        </p:tgtEl>
                                      </p:cBhvr>
                                    </p:animEffect>
                                  </p:childTnLst>
                                </p:cTn>
                              </p:par>
                            </p:childTnLst>
                          </p:cTn>
                        </p:par>
                        <p:par>
                          <p:cTn id="46" fill="hold">
                            <p:stCondLst>
                              <p:cond delay="20000"/>
                            </p:stCondLst>
                            <p:childTnLst>
                              <p:par>
                                <p:cTn id="47" presetID="22" presetClass="entr" presetSubtype="1" fill="hold" nodeType="after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wipe(up)">
                                      <p:cBhvr>
                                        <p:cTn id="49" dur="1000"/>
                                        <p:tgtEl>
                                          <p:spTgt spid="7">
                                            <p:txEl>
                                              <p:pRg st="8" end="8"/>
                                            </p:txEl>
                                          </p:spTgt>
                                        </p:tgtEl>
                                      </p:cBhvr>
                                    </p:animEffect>
                                  </p:childTnLst>
                                </p:cTn>
                              </p:par>
                            </p:childTnLst>
                          </p:cTn>
                        </p:par>
                        <p:par>
                          <p:cTn id="50" fill="hold">
                            <p:stCondLst>
                              <p:cond delay="21000"/>
                            </p:stCondLst>
                            <p:childTnLst>
                              <p:par>
                                <p:cTn id="51" presetID="22" presetClass="entr" presetSubtype="4" fill="hold" nodeType="after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Effect transition="in" filter="wipe(down)">
                                      <p:cBhvr>
                                        <p:cTn id="53" dur="1000"/>
                                        <p:tgtEl>
                                          <p:spTgt spid="7">
                                            <p:txEl>
                                              <p:pRg st="9" end="9"/>
                                            </p:txEl>
                                          </p:spTgt>
                                        </p:tgtEl>
                                      </p:cBhvr>
                                    </p:animEffect>
                                  </p:childTnLst>
                                </p:cTn>
                              </p:par>
                            </p:childTnLst>
                          </p:cTn>
                        </p:par>
                        <p:par>
                          <p:cTn id="54" fill="hold">
                            <p:stCondLst>
                              <p:cond delay="22000"/>
                            </p:stCondLst>
                            <p:childTnLst>
                              <p:par>
                                <p:cTn id="55" presetID="10" presetClass="entr" presetSubtype="0" fill="hold" nodeType="afterEffect">
                                  <p:stCondLst>
                                    <p:cond delay="1000"/>
                                  </p:stCondLst>
                                  <p:childTnLst>
                                    <p:set>
                                      <p:cBhvr>
                                        <p:cTn id="56" dur="1" fill="hold">
                                          <p:stCondLst>
                                            <p:cond delay="0"/>
                                          </p:stCondLst>
                                        </p:cTn>
                                        <p:tgtEl>
                                          <p:spTgt spid="7">
                                            <p:txEl>
                                              <p:pRg st="11" end="11"/>
                                            </p:txEl>
                                          </p:spTgt>
                                        </p:tgtEl>
                                        <p:attrNameLst>
                                          <p:attrName>style.visibility</p:attrName>
                                        </p:attrNameLst>
                                      </p:cBhvr>
                                      <p:to>
                                        <p:strVal val="visible"/>
                                      </p:to>
                                    </p:set>
                                    <p:animEffect transition="in" filter="fade">
                                      <p:cBhvr>
                                        <p:cTn id="57" dur="1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s 116 L'histoire de Dieu avec l'homme tisse le corps de la louange  éternelle ! - Jardinier de Dieu">
            <a:extLst>
              <a:ext uri="{FF2B5EF4-FFF2-40B4-BE49-F238E27FC236}">
                <a16:creationId xmlns:a16="http://schemas.microsoft.com/office/drawing/2014/main" id="{A510974B-41B4-4E55-95C2-415CAE36FBEA}"/>
              </a:ext>
            </a:extLst>
          </p:cNvPr>
          <p:cNvPicPr/>
          <p:nvPr/>
        </p:nvPicPr>
        <p:blipFill>
          <a:blip r:embed="rId3" cstate="print"/>
          <a:srcRect/>
          <a:stretch>
            <a:fillRect/>
          </a:stretch>
        </p:blipFill>
        <p:spPr bwMode="auto">
          <a:xfrm>
            <a:off x="1" y="-49696"/>
            <a:ext cx="12191999" cy="6957391"/>
          </a:xfrm>
          <a:prstGeom prst="rect">
            <a:avLst/>
          </a:prstGeom>
          <a:noFill/>
          <a:ln w="9525">
            <a:noFill/>
            <a:miter lim="800000"/>
            <a:headEnd/>
            <a:tailEnd/>
          </a:ln>
        </p:spPr>
      </p:pic>
      <p:sp>
        <p:nvSpPr>
          <p:cNvPr id="2" name="Rectangle à coins arrondis 5">
            <a:extLst>
              <a:ext uri="{FF2B5EF4-FFF2-40B4-BE49-F238E27FC236}">
                <a16:creationId xmlns:a16="http://schemas.microsoft.com/office/drawing/2014/main" id="{C04556C2-82D4-4685-A4CB-AD16654957A2}"/>
              </a:ext>
            </a:extLst>
          </p:cNvPr>
          <p:cNvSpPr/>
          <p:nvPr/>
        </p:nvSpPr>
        <p:spPr>
          <a:xfrm>
            <a:off x="2087937" y="0"/>
            <a:ext cx="8322851" cy="3285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C00000"/>
                </a:solidFill>
              </a:rPr>
              <a:t>La vie éternelle se vit </a:t>
            </a:r>
          </a:p>
          <a:p>
            <a:pPr algn="ctr"/>
            <a:r>
              <a:rPr lang="fr-FR" sz="5400" b="1" dirty="0">
                <a:solidFill>
                  <a:srgbClr val="C00000"/>
                </a:solidFill>
              </a:rPr>
              <a:t>dans une louange parfaite !</a:t>
            </a:r>
          </a:p>
          <a:p>
            <a:pPr algn="ctr"/>
            <a:endParaRPr lang="fr-FR" sz="6600" b="1" dirty="0">
              <a:solidFill>
                <a:srgbClr val="C00000"/>
              </a:solidFill>
            </a:endParaRPr>
          </a:p>
        </p:txBody>
      </p:sp>
    </p:spTree>
    <p:extLst>
      <p:ext uri="{BB962C8B-B14F-4D97-AF65-F5344CB8AC3E}">
        <p14:creationId xmlns:p14="http://schemas.microsoft.com/office/powerpoint/2010/main" val="27512647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3237</Words>
  <Application>Microsoft Office PowerPoint</Application>
  <PresentationFormat>Grand écran</PresentationFormat>
  <Paragraphs>284</Paragraphs>
  <Slides>19</Slides>
  <Notes>19</Notes>
  <HiddenSlides>2</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Bahnschrift</vt:lpstr>
      <vt:lpstr>Calibri</vt:lpstr>
      <vt:lpstr>Calibri Light</vt:lpstr>
      <vt:lpstr>Courier New</vt:lpstr>
      <vt:lpstr>Garamond</vt:lpstr>
      <vt:lpstr>Thème Office</vt:lpstr>
      <vt:lpstr>Présentation PowerPoint</vt:lpstr>
      <vt:lpstr>L’Au-delà 2  Le Ciel : la communion parfaite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L’Au-delà 2 </dc:title>
  <dc:creator>René Caravano</dc:creator>
  <cp:lastModifiedBy>Marie-Françoise Vincent</cp:lastModifiedBy>
  <cp:revision>25</cp:revision>
  <dcterms:created xsi:type="dcterms:W3CDTF">2022-10-25T11:50:50Z</dcterms:created>
  <dcterms:modified xsi:type="dcterms:W3CDTF">2026-02-06T14:44:56Z</dcterms:modified>
</cp:coreProperties>
</file>